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1"/>
  </p:notesMasterIdLst>
  <p:handoutMasterIdLst>
    <p:handoutMasterId r:id="rId12"/>
  </p:handoutMasterIdLst>
  <p:sldIdLst>
    <p:sldId id="380" r:id="rId2"/>
    <p:sldId id="409" r:id="rId3"/>
    <p:sldId id="394" r:id="rId4"/>
    <p:sldId id="398" r:id="rId5"/>
    <p:sldId id="399" r:id="rId6"/>
    <p:sldId id="404" r:id="rId7"/>
    <p:sldId id="406" r:id="rId8"/>
    <p:sldId id="402" r:id="rId9"/>
    <p:sldId id="379" r:id="rId10"/>
  </p:sldIdLst>
  <p:sldSz cx="9144000" cy="5143500" type="screen16x9"/>
  <p:notesSz cx="6794500" cy="100076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16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3A7982"/>
    <a:srgbClr val="2F6269"/>
    <a:srgbClr val="006699"/>
    <a:srgbClr val="3E818A"/>
    <a:srgbClr val="EAFA54"/>
    <a:srgbClr val="FFC000"/>
    <a:srgbClr val="2D7A8F"/>
    <a:srgbClr val="984807"/>
    <a:srgbClr val="AD5207"/>
    <a:srgbClr val="27697B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2838BEF-8BB2-4498-84A7-C5851F593DF1}" styleName="Средний стиль 4 -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057" autoAdjust="0"/>
  </p:normalViewPr>
  <p:slideViewPr>
    <p:cSldViewPr>
      <p:cViewPr varScale="1">
        <p:scale>
          <a:sx n="92" d="100"/>
          <a:sy n="92" d="100"/>
        </p:scale>
        <p:origin x="-756" y="-90"/>
      </p:cViewPr>
      <p:guideLst>
        <p:guide orient="horz" pos="2160"/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813" cy="5000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48100" y="0"/>
            <a:ext cx="2944813" cy="5000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AFFAAF-D75A-4EDF-BD68-D517613D88BC}" type="datetimeFigureOut">
              <a:rPr lang="ru-RU" smtClean="0"/>
              <a:pPr/>
              <a:t>12.12.2018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505950"/>
            <a:ext cx="2944813" cy="5000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48100" y="9505950"/>
            <a:ext cx="2944813" cy="5000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54B61A-5C7C-4D01-A9A9-82B4AC7C530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20399415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283" cy="50038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8645" y="0"/>
            <a:ext cx="2944283" cy="50038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325890-A2FA-4A85-8171-00CFAF6EB6CF}" type="datetimeFigureOut">
              <a:rPr lang="ru-RU" smtClean="0"/>
              <a:pPr/>
              <a:t>12.12.2018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1913" y="750888"/>
            <a:ext cx="6670675" cy="37528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450" y="4753610"/>
            <a:ext cx="5435600" cy="450342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505483"/>
            <a:ext cx="2944283" cy="50038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8645" y="9505483"/>
            <a:ext cx="2944283" cy="50038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FF8635-97F6-42E4-9202-DD8751CF9575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4895604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FF8635-97F6-42E4-9202-DD8751CF9575}" type="slidenum">
              <a:rPr lang="ru-RU" smtClean="0"/>
              <a:pPr/>
              <a:t>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1229083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094326-4C87-468D-B299-214D011CF709}" type="slidenum">
              <a:rPr lang="ru-RU" smtClean="0">
                <a:solidFill>
                  <a:prstClr val="black"/>
                </a:solidFill>
              </a:rPr>
              <a:pPr/>
              <a:t>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441044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2969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2970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D3DA3928-3EAA-4784-A1EA-EA64F69873DF}" type="slidenum">
              <a:rPr lang="ru-RU" altLang="ru-RU">
                <a:solidFill>
                  <a:srgbClr val="000000"/>
                </a:solidFill>
                <a:latin typeface="Calibri" panose="020F0502020204030204" pitchFamily="34" charset="0"/>
              </a:rPr>
              <a:pPr eaLnBrk="1" hangingPunct="1"/>
              <a:t>4</a:t>
            </a:fld>
            <a:endParaRPr lang="ru-RU" altLang="ru-RU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549443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3072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1166F8FC-03DE-4AF1-9F8C-BA586CE85372}" type="slidenum">
              <a:rPr lang="ru-RU" altLang="ru-RU">
                <a:solidFill>
                  <a:srgbClr val="000000"/>
                </a:solidFill>
                <a:latin typeface="Calibri" panose="020F0502020204030204" pitchFamily="34" charset="0"/>
              </a:rPr>
              <a:pPr eaLnBrk="1" hangingPunct="1"/>
              <a:t>5</a:t>
            </a:fld>
            <a:endParaRPr lang="ru-RU" altLang="ru-RU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150544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3584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3584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91428E51-264B-4A6B-AF03-3EE38905EA30}" type="slidenum">
              <a:rPr lang="ru-RU" altLang="ru-RU">
                <a:solidFill>
                  <a:srgbClr val="000000"/>
                </a:solidFill>
                <a:latin typeface="Calibri" panose="020F0502020204030204" pitchFamily="34" charset="0"/>
              </a:rPr>
              <a:pPr eaLnBrk="1" hangingPunct="1"/>
              <a:t>6</a:t>
            </a:fld>
            <a:endParaRPr lang="ru-RU" altLang="ru-RU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644471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4403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4403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E75E936A-2B75-4B78-B1FF-013CCB56F1BA}" type="slidenum">
              <a:rPr lang="ru-RU" altLang="ru-RU">
                <a:solidFill>
                  <a:srgbClr val="000000"/>
                </a:solidFill>
                <a:latin typeface="Calibri" panose="020F0502020204030204" pitchFamily="34" charset="0"/>
              </a:rPr>
              <a:pPr eaLnBrk="1" hangingPunct="1"/>
              <a:t>7</a:t>
            </a:fld>
            <a:endParaRPr lang="ru-RU" altLang="ru-RU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093414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3379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3379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F4CEB7B1-27B0-4105-93FB-70E99CD94402}" type="slidenum">
              <a:rPr lang="ru-RU" altLang="ru-RU">
                <a:solidFill>
                  <a:srgbClr val="000000"/>
                </a:solidFill>
                <a:latin typeface="Calibri" panose="020F0502020204030204" pitchFamily="34" charset="0"/>
              </a:rPr>
              <a:pPr eaLnBrk="1" hangingPunct="1"/>
              <a:t>8</a:t>
            </a:fld>
            <a:endParaRPr lang="ru-RU" altLang="ru-RU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447381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094326-4C87-468D-B299-214D011CF709}" type="slidenum">
              <a:rPr lang="ru-RU" smtClean="0">
                <a:solidFill>
                  <a:prstClr val="black"/>
                </a:solidFill>
              </a:rPr>
              <a:pPr/>
              <a:t>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441044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79313-DCF7-4EC0-B803-651A8BC9CD9D}" type="datetime1">
              <a:rPr lang="ru-RU" smtClean="0"/>
              <a:pPr/>
              <a:t>12.12.2018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smtClean="0"/>
              <a:t>Государственное автономное образовательное учреждение дополнительного профессионального образования «ИНСТИТУТ РАЗВИТИЯ ОБРАЗОВАНИЯ РЕСПУБЛИКИ ТАТАРСТАН»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A7D99-7181-4217-AF61-72B92EE89BEB}" type="datetime1">
              <a:rPr lang="ru-RU" smtClean="0"/>
              <a:pPr/>
              <a:t>12.12.2018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smtClean="0"/>
              <a:t>Государственное автономное образовательное учреждение дополнительного профессионального образования «ИНСТИТУТ РАЗВИТИЯ ОБРАЗОВАНИЯ РЕСПУБЛИКИ ТАТАРСТАН»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1C01EC-DD1C-4C8C-952A-5BA3D1260753}" type="datetime1">
              <a:rPr lang="ru-RU" smtClean="0"/>
              <a:pPr/>
              <a:t>12.12.2018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smtClean="0"/>
              <a:t>Государственное автономное образовательное учреждение дополнительного профессионального образования «ИНСТИТУТ РАЗВИТИЯ ОБРАЗОВАНИЯ РЕСПУБЛИКИ ТАТАРСТАН»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6F621-4088-4D5A-B494-A89AD23C1572}" type="datetime1">
              <a:rPr lang="ru-RU" smtClean="0"/>
              <a:pPr/>
              <a:t>12.12.2018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smtClean="0"/>
              <a:t>Государственное автономное образовательное учреждение дополнительного профессионального образования «ИНСТИТУТ РАЗВИТИЯ ОБРАЗОВАНИЯ РЕСПУБЛИКИ ТАТАРСТАН»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F2E1B6-5A45-4EB1-A2F6-A4EACDD35F66}" type="datetime1">
              <a:rPr lang="ru-RU" smtClean="0"/>
              <a:pPr/>
              <a:t>12.12.2018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smtClean="0"/>
              <a:t>Государственное автономное образовательное учреждение дополнительного профессионального образования «ИНСТИТУТ РАЗВИТИЯ ОБРАЗОВАНИЯ РЕСПУБЛИКИ ТАТАРСТАН»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08AA09-9F07-4A68-947A-F5E9D8194DCC}" type="datetime1">
              <a:rPr lang="ru-RU" smtClean="0"/>
              <a:pPr/>
              <a:t>12.12.2018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smtClean="0"/>
              <a:t>Государственное автономное образовательное учреждение дополнительного профессионального образования «ИНСТИТУТ РАЗВИТИЯ ОБРАЗОВАНИЯ РЕСПУБЛИКИ ТАТАРСТАН»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57F85E-B4A2-4B99-99BD-487E578242FE}" type="datetime1">
              <a:rPr lang="ru-RU" smtClean="0"/>
              <a:pPr/>
              <a:t>12.12.2018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smtClean="0"/>
              <a:t>Государственное автономное образовательное учреждение дополнительного профессионального образования «ИНСТИТУТ РАЗВИТИЯ ОБРАЗОВАНИЯ РЕСПУБЛИКИ ТАТАРСТАН»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05036-E718-4A0D-977E-FBD776DE3B7D}" type="datetime1">
              <a:rPr lang="ru-RU" smtClean="0"/>
              <a:pPr/>
              <a:t>12.12.2018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smtClean="0"/>
              <a:t>Государственное автономное образовательное учреждение дополнительного профессионального образования «ИНСТИТУТ РАЗВИТИЯ ОБРАЗОВАНИЯ РЕСПУБЛИКИ ТАТАРСТАН»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2E79F-7379-497C-8DC9-B8433028E4BE}" type="datetime1">
              <a:rPr lang="ru-RU" smtClean="0"/>
              <a:pPr/>
              <a:t>12.12.2018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smtClean="0"/>
              <a:t>Государственное автономное образовательное учреждение дополнительного профессионального образования «ИНСТИТУТ РАЗВИТИЯ ОБРАЗОВАНИЯ РЕСПУБЛИКИ ТАТАРСТАН»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B847A-7CBE-4A24-8F24-0EE2079CFE93}" type="datetime1">
              <a:rPr lang="ru-RU" smtClean="0"/>
              <a:pPr/>
              <a:t>12.12.2018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smtClean="0"/>
              <a:t>Государственное автономное образовательное учреждение дополнительного профессионального образования «ИНСТИТУТ РАЗВИТИЯ ОБРАЗОВАНИЯ РЕСПУБЛИКИ ТАТАРСТАН»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90C1E-8BD0-4517-B9BB-89F387A44291}" type="datetime1">
              <a:rPr lang="ru-RU" smtClean="0"/>
              <a:pPr/>
              <a:t>12.12.2018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smtClean="0"/>
              <a:t>Государственное автономное образовательное учреждение дополнительного профессионального образования «ИНСТИТУТ РАЗВИТИЯ ОБРАЗОВАНИЯ РЕСПУБЛИКИ ТАТАРСТАН»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F8E7BC-4EEF-4F6E-A2C6-CBD16F43A1E8}" type="datetime1">
              <a:rPr lang="ru-RU" smtClean="0"/>
              <a:pPr/>
              <a:t>12.12.2018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ru-RU" dirty="0" smtClean="0"/>
              <a:t>Государственное автономное образовательное учреждение дополнительного профессионального образования «ИНСТИТУТ РАЗВИТИЯ ОБРАЗОВАНИЯ РЕСПУБЛИКИ ТАТАРСТАН»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jpeg"/><Relationship Id="rId9" Type="http://schemas.openxmlformats.org/officeDocument/2006/relationships/image" Target="../media/image8.jpeg"/><Relationship Id="rId1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hyperlink" Target="http://irort.ru/ru/node/346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hyperlink" Target="http://nastavnikrt.ru/" TargetMode="Externa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10599" y="0"/>
            <a:ext cx="9143999" cy="1097264"/>
          </a:xfrm>
          <a:prstGeom prst="rect">
            <a:avLst/>
          </a:prstGeom>
          <a:solidFill>
            <a:srgbClr val="206A7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ru-RU" b="1">
                <a:latin typeface="Candara" panose="020E0502030303020204" pitchFamily="34" charset="0"/>
                <a:cs typeface="Arial" panose="020B0604020202020204" pitchFamily="34" charset="0"/>
              </a:rPr>
              <a:t>         </a:t>
            </a:r>
            <a:endParaRPr lang="ru-RU" sz="170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39552" y="2228052"/>
            <a:ext cx="7992888" cy="1054135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2C6D76"/>
                </a:solidFill>
              </a:rPr>
              <a:t>ИНФОРМАЛЬНОЕ ОБРАЗОВАНИЕ </a:t>
            </a:r>
          </a:p>
          <a:p>
            <a:pPr algn="ctr"/>
            <a:r>
              <a:rPr lang="ru-RU" sz="3200" b="1" dirty="0" smtClean="0">
                <a:solidFill>
                  <a:srgbClr val="2C6D76"/>
                </a:solidFill>
              </a:rPr>
              <a:t>ОСНОВА ПРОФЕССИОНАЛЬНОГО РАЗВИТИЯ</a:t>
            </a:r>
            <a:endParaRPr lang="ru-RU" sz="3200" b="1" dirty="0">
              <a:solidFill>
                <a:srgbClr val="2C6D76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2372" y="2268482"/>
            <a:ext cx="9144000" cy="16811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lvl="0" algn="ctr"/>
            <a:endParaRPr lang="ru-RU">
              <a:solidFill>
                <a:prstClr val="white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295" y="44667"/>
            <a:ext cx="731166" cy="942907"/>
          </a:xfrm>
          <a:prstGeom prst="rect">
            <a:avLst/>
          </a:prstGeom>
          <a:effectLst>
            <a:glow>
              <a:srgbClr val="206A75"/>
            </a:glow>
          </a:effectLst>
          <a:scene3d>
            <a:camera prst="orthographicFront"/>
            <a:lightRig rig="threePt" dir="t"/>
          </a:scene3d>
          <a:sp3d extrusionH="76200" contourW="139700" prstMaterial="legacyWireframe">
            <a:extrusionClr>
              <a:srgbClr val="206A75"/>
            </a:extrusionClr>
            <a:contourClr>
              <a:srgbClr val="206A75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892291" y="395455"/>
            <a:ext cx="8094546" cy="438581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ru-RU" sz="1200" dirty="0">
                <a:solidFill>
                  <a:prstClr val="whit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Государственное автономное образовательное учреждение дополнительного профессионального образования «Институт развития образования Республики Татарстан»</a:t>
            </a:r>
            <a:endParaRPr lang="ru-RU" sz="1200" dirty="0"/>
          </a:p>
        </p:txBody>
      </p:sp>
      <p:sp>
        <p:nvSpPr>
          <p:cNvPr id="7" name="TextBox 6"/>
          <p:cNvSpPr txBox="1"/>
          <p:nvPr/>
        </p:nvSpPr>
        <p:spPr>
          <a:xfrm>
            <a:off x="179513" y="4371950"/>
            <a:ext cx="8807324" cy="63863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ru-RU" sz="1400" dirty="0">
                <a:solidFill>
                  <a:srgbClr val="2A6A6C"/>
                </a:solidFill>
              </a:rPr>
              <a:t>Докладчик</a:t>
            </a:r>
            <a:r>
              <a:rPr lang="ru-RU" sz="1400" dirty="0" smtClean="0">
                <a:solidFill>
                  <a:srgbClr val="2A6A6C"/>
                </a:solidFill>
              </a:rPr>
              <a:t>:  Яковенко Татьяна Владимировна, </a:t>
            </a:r>
          </a:p>
          <a:p>
            <a:pPr algn="ctr"/>
            <a:r>
              <a:rPr lang="ru-RU" sz="1400" dirty="0" smtClean="0">
                <a:solidFill>
                  <a:srgbClr val="2A6A6C"/>
                </a:solidFill>
              </a:rPr>
              <a:t>проректор </a:t>
            </a:r>
            <a:r>
              <a:rPr lang="ru-RU" sz="1400" dirty="0">
                <a:solidFill>
                  <a:srgbClr val="2A6A6C"/>
                </a:solidFill>
              </a:rPr>
              <a:t>ГАОУ ДПО ИРО </a:t>
            </a:r>
            <a:r>
              <a:rPr lang="ru-RU" sz="1400" dirty="0" smtClean="0">
                <a:solidFill>
                  <a:srgbClr val="2A6A6C"/>
                </a:solidFill>
              </a:rPr>
              <a:t>РТ, кандидат </a:t>
            </a:r>
            <a:r>
              <a:rPr lang="ru-RU" sz="1400" dirty="0">
                <a:solidFill>
                  <a:srgbClr val="2A6A6C"/>
                </a:solidFill>
              </a:rPr>
              <a:t>педагогических наук</a:t>
            </a:r>
          </a:p>
          <a:p>
            <a:pPr algn="ctr"/>
            <a:r>
              <a:rPr lang="ru-RU" sz="900" dirty="0">
                <a:solidFill>
                  <a:srgbClr val="2A6A6C"/>
                </a:solidFill>
              </a:rPr>
              <a:t> </a:t>
            </a:r>
            <a:r>
              <a:rPr lang="en-US" sz="900" i="1" dirty="0">
                <a:solidFill>
                  <a:srgbClr val="2A6A6C"/>
                </a:solidFill>
              </a:rPr>
              <a:t>e-mail: </a:t>
            </a:r>
            <a:r>
              <a:rPr lang="en-US" sz="900" i="1" dirty="0" smtClean="0">
                <a:solidFill>
                  <a:srgbClr val="2A6A6C"/>
                </a:solidFill>
              </a:rPr>
              <a:t>ytv@list.ru</a:t>
            </a:r>
            <a:endParaRPr lang="en-US" sz="900" dirty="0">
              <a:solidFill>
                <a:srgbClr val="2A6A6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17112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10599" y="0"/>
            <a:ext cx="9143999" cy="1097264"/>
          </a:xfrm>
          <a:prstGeom prst="rect">
            <a:avLst/>
          </a:prstGeom>
          <a:solidFill>
            <a:srgbClr val="206A7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marL="1073150">
              <a:defRPr/>
            </a:pP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95461" y="1597110"/>
            <a:ext cx="7880995" cy="2531462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>
              <a:defRPr/>
            </a:pPr>
            <a:r>
              <a:rPr lang="ru-RU" sz="3200" b="1" u="sng" dirty="0">
                <a:solidFill>
                  <a:srgbClr val="3A7982"/>
                </a:solidFill>
              </a:rPr>
              <a:t>Информальное </a:t>
            </a:r>
            <a:r>
              <a:rPr lang="ru-RU" sz="3200" b="1" u="sng" dirty="0" smtClean="0">
                <a:solidFill>
                  <a:srgbClr val="3A7982"/>
                </a:solidFill>
              </a:rPr>
              <a:t>образование -</a:t>
            </a:r>
            <a:endParaRPr lang="ru-RU" sz="3200" u="sng" dirty="0">
              <a:solidFill>
                <a:srgbClr val="3A7982"/>
              </a:solidFill>
            </a:endParaRPr>
          </a:p>
          <a:p>
            <a:pPr>
              <a:defRPr/>
            </a:pPr>
            <a:r>
              <a:rPr lang="ru-RU" sz="3200" dirty="0" smtClean="0">
                <a:solidFill>
                  <a:srgbClr val="088086"/>
                </a:solidFill>
              </a:rPr>
              <a:t>общий</a:t>
            </a:r>
            <a:r>
              <a:rPr lang="ru-RU" sz="3200" dirty="0">
                <a:solidFill>
                  <a:srgbClr val="088086"/>
                </a:solidFill>
              </a:rPr>
              <a:t> </a:t>
            </a:r>
            <a:r>
              <a:rPr lang="ru-RU" sz="3200" dirty="0" smtClean="0">
                <a:solidFill>
                  <a:srgbClr val="088086"/>
                </a:solidFill>
              </a:rPr>
              <a:t>термин</a:t>
            </a:r>
            <a:r>
              <a:rPr lang="ru-RU" sz="3200" dirty="0">
                <a:solidFill>
                  <a:srgbClr val="088086"/>
                </a:solidFill>
              </a:rPr>
              <a:t> для образования за пределами </a:t>
            </a:r>
            <a:r>
              <a:rPr lang="ru-RU" sz="3200" dirty="0" smtClean="0">
                <a:solidFill>
                  <a:srgbClr val="088086"/>
                </a:solidFill>
              </a:rPr>
              <a:t>    стандартной </a:t>
            </a:r>
            <a:r>
              <a:rPr lang="ru-RU" sz="3200" dirty="0">
                <a:solidFill>
                  <a:srgbClr val="088086"/>
                </a:solidFill>
              </a:rPr>
              <a:t>образовательной среды:</a:t>
            </a:r>
          </a:p>
          <a:p>
            <a:pPr marL="214313" indent="-214313">
              <a:buFont typeface="Wingdings" pitchFamily="2" charset="2"/>
              <a:buChar char="ü"/>
              <a:defRPr/>
            </a:pPr>
            <a:r>
              <a:rPr lang="ru-RU" sz="3200" dirty="0">
                <a:solidFill>
                  <a:srgbClr val="088086"/>
                </a:solidFill>
              </a:rPr>
              <a:t>  </a:t>
            </a:r>
            <a:r>
              <a:rPr lang="ru-RU" sz="2800" dirty="0">
                <a:solidFill>
                  <a:srgbClr val="088086"/>
                </a:solidFill>
              </a:rPr>
              <a:t>индивидуальная познавательная </a:t>
            </a:r>
            <a:endParaRPr lang="ru-RU" sz="2800" dirty="0" smtClean="0">
              <a:solidFill>
                <a:srgbClr val="088086"/>
              </a:solidFill>
            </a:endParaRPr>
          </a:p>
          <a:p>
            <a:pPr>
              <a:defRPr/>
            </a:pPr>
            <a:r>
              <a:rPr lang="ru-RU" sz="2800" dirty="0">
                <a:solidFill>
                  <a:srgbClr val="088086"/>
                </a:solidFill>
              </a:rPr>
              <a:t> </a:t>
            </a:r>
            <a:r>
              <a:rPr lang="ru-RU" sz="2800" dirty="0" smtClean="0">
                <a:solidFill>
                  <a:srgbClr val="088086"/>
                </a:solidFill>
              </a:rPr>
              <a:t>     деятельность, </a:t>
            </a:r>
            <a:r>
              <a:rPr lang="ru-RU" sz="2800" dirty="0">
                <a:solidFill>
                  <a:srgbClr val="088086"/>
                </a:solidFill>
              </a:rPr>
              <a:t> </a:t>
            </a:r>
            <a:r>
              <a:rPr lang="ru-RU" sz="2800" dirty="0" smtClean="0">
                <a:solidFill>
                  <a:srgbClr val="088086"/>
                </a:solidFill>
              </a:rPr>
              <a:t>за счёт</a:t>
            </a:r>
            <a:r>
              <a:rPr lang="ru-RU" sz="2800" dirty="0">
                <a:solidFill>
                  <a:srgbClr val="088086"/>
                </a:solidFill>
              </a:rPr>
              <a:t> собственной активности.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2372" y="2268482"/>
            <a:ext cx="9144000" cy="16811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lvl="0" algn="ctr"/>
            <a:endParaRPr lang="ru-RU">
              <a:solidFill>
                <a:prstClr val="white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295" y="44667"/>
            <a:ext cx="731166" cy="942907"/>
          </a:xfrm>
          <a:prstGeom prst="rect">
            <a:avLst/>
          </a:prstGeom>
          <a:effectLst>
            <a:glow>
              <a:srgbClr val="206A75"/>
            </a:glow>
          </a:effectLst>
          <a:scene3d>
            <a:camera prst="orthographicFront"/>
            <a:lightRig rig="threePt" dir="t"/>
          </a:scene3d>
          <a:sp3d extrusionH="76200" contourW="139700" prstMaterial="legacyWireframe">
            <a:extrusionClr>
              <a:srgbClr val="206A75"/>
            </a:extrusionClr>
            <a:contourClr>
              <a:srgbClr val="206A75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3637295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341162" y="2875303"/>
            <a:ext cx="890731" cy="66252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198658" y="445754"/>
            <a:ext cx="7726680" cy="330860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endParaRPr lang="ru-RU" sz="1700">
              <a:solidFill>
                <a:prstClr val="white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19125" y="1974015"/>
            <a:ext cx="8724875" cy="761747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/>
            <a:endParaRPr lang="ru-RU" sz="4500" b="1">
              <a:solidFill>
                <a:prstClr val="white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0" y="-13206"/>
            <a:ext cx="9144000" cy="917917"/>
          </a:xfrm>
          <a:prstGeom prst="rect">
            <a:avLst/>
          </a:prstGeom>
          <a:solidFill>
            <a:srgbClr val="206A75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r>
              <a:rPr lang="ru-RU" sz="3200" b="1" dirty="0" smtClean="0">
                <a:solidFill>
                  <a:schemeClr val="bg1"/>
                </a:solidFill>
              </a:rPr>
              <a:t>         Инновационные проекты</a:t>
            </a:r>
            <a:endParaRPr lang="ru-RU" sz="3200" b="1" dirty="0">
              <a:solidFill>
                <a:schemeClr val="bg1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9909" y="29343"/>
            <a:ext cx="590966" cy="762107"/>
          </a:xfrm>
          <a:prstGeom prst="rect">
            <a:avLst/>
          </a:prstGeom>
          <a:effectLst>
            <a:glow>
              <a:srgbClr val="206A75"/>
            </a:glow>
          </a:effectLst>
          <a:scene3d>
            <a:camera prst="orthographicFront"/>
            <a:lightRig rig="threePt" dir="t"/>
          </a:scene3d>
          <a:sp3d extrusionH="76200" contourW="139700" prstMaterial="legacyWireframe">
            <a:extrusionClr>
              <a:srgbClr val="206A75"/>
            </a:extrusionClr>
            <a:contourClr>
              <a:srgbClr val="206A75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72818" y="904710"/>
            <a:ext cx="4038528" cy="4188731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5756986" y="2084047"/>
            <a:ext cx="31683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2C6D76"/>
                </a:solidFill>
              </a:rPr>
              <a:t>Лаборатория креативной педагогики «Учитель 2.0»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5487210" y="3764527"/>
            <a:ext cx="343812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2C6D76"/>
                </a:solidFill>
              </a:rPr>
              <a:t>Педагогическая </a:t>
            </a:r>
            <a:r>
              <a:rPr lang="ru-RU" b="1" dirty="0">
                <a:solidFill>
                  <a:srgbClr val="2C6D76"/>
                </a:solidFill>
              </a:rPr>
              <a:t>серия </a:t>
            </a:r>
            <a:endParaRPr lang="ru-RU" b="1" dirty="0" smtClean="0">
              <a:solidFill>
                <a:srgbClr val="2C6D76"/>
              </a:solidFill>
            </a:endParaRPr>
          </a:p>
          <a:p>
            <a:r>
              <a:rPr lang="ru-RU" b="1" dirty="0" smtClean="0">
                <a:solidFill>
                  <a:srgbClr val="2C6D76"/>
                </a:solidFill>
              </a:rPr>
              <a:t>«</a:t>
            </a:r>
            <a:r>
              <a:rPr lang="ru-RU" b="1" dirty="0">
                <a:solidFill>
                  <a:srgbClr val="2C6D76"/>
                </a:solidFill>
              </a:rPr>
              <a:t>Традиции и инновации в образовании</a:t>
            </a:r>
            <a:r>
              <a:rPr lang="ru-RU" b="1" dirty="0" smtClean="0">
                <a:solidFill>
                  <a:srgbClr val="2C6D76"/>
                </a:solidFill>
              </a:rPr>
              <a:t>»</a:t>
            </a:r>
            <a:endParaRPr lang="ru-RU" b="1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6323920" y="3003798"/>
            <a:ext cx="12162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 smtClean="0">
                <a:solidFill>
                  <a:srgbClr val="266364"/>
                </a:solidFill>
              </a:rPr>
              <a:t>Неформат</a:t>
            </a:r>
            <a:endParaRPr lang="ru-RU" b="1" dirty="0">
              <a:solidFill>
                <a:srgbClr val="266364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260242" y="1600847"/>
            <a:ext cx="286418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b="1" dirty="0">
                <a:solidFill>
                  <a:srgbClr val="2C6D76"/>
                </a:solidFill>
              </a:rPr>
              <a:t>Менеджмент в образовании: новый формат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620697" y="2542133"/>
            <a:ext cx="242482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b="1" dirty="0">
                <a:solidFill>
                  <a:srgbClr val="2C6D76"/>
                </a:solidFill>
              </a:rPr>
              <a:t>Школьная лига РОСНАНО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4860032" y="1327684"/>
            <a:ext cx="325441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2A7E82"/>
                </a:solidFill>
              </a:rPr>
              <a:t>Региональная система </a:t>
            </a:r>
            <a:r>
              <a:rPr lang="ru-RU" b="1" dirty="0" smtClean="0">
                <a:solidFill>
                  <a:srgbClr val="2A7E82"/>
                </a:solidFill>
              </a:rPr>
              <a:t>организации наставничества</a:t>
            </a:r>
            <a:endParaRPr lang="ru-RU" b="1" dirty="0">
              <a:solidFill>
                <a:srgbClr val="266364"/>
              </a:solidFill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677811" y="3683123"/>
            <a:ext cx="300074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b="1" dirty="0" smtClean="0">
                <a:solidFill>
                  <a:srgbClr val="2C6D76"/>
                </a:solidFill>
              </a:rPr>
              <a:t>Информационные технологии в образовании</a:t>
            </a:r>
            <a:endParaRPr lang="ru-RU" b="1" dirty="0">
              <a:solidFill>
                <a:srgbClr val="2C6D76"/>
              </a:solidFill>
            </a:endParaRPr>
          </a:p>
        </p:txBody>
      </p:sp>
      <p:pic>
        <p:nvPicPr>
          <p:cNvPr id="2050" name="Picture 2" descr="C:\Users\irort\Desktop\90 лет\Выступление на конференцию 6.12.18\логотипы\для максибита\Национальный исследовательский университет Высшая школа экономики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966" r="6528" b="17098"/>
          <a:stretch/>
        </p:blipFill>
        <p:spPr bwMode="auto">
          <a:xfrm>
            <a:off x="320085" y="1107965"/>
            <a:ext cx="631934" cy="606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irort\Desktop\90 лет\Выступление на конференцию 6.12.18\логотипы\для максибита\Институт ЮНЕСКО по информационным технологиям в образовании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02698" y="4279299"/>
            <a:ext cx="1642825" cy="747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irort\Desktop\90 лет\Выступление на конференцию 6.12.18\логотипы\для максибита\Образовательный центр СИРИУС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9598" r="54343" b="43300"/>
          <a:stretch/>
        </p:blipFill>
        <p:spPr bwMode="auto">
          <a:xfrm>
            <a:off x="1004846" y="1029896"/>
            <a:ext cx="643652" cy="664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irort\Desktop\90 лет\Выступление на конференцию 6.12.18\логотипы\для максибита\Казанский национальный исследовательский технологический университет (КНИТУ)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70326" y="2876335"/>
            <a:ext cx="579121" cy="624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Users\irort\Desktop\90 лет\Выступление на конференцию 6.12.18\логотипы\для максибита\Школьная лига РОСНАНО.pn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1855" r="78032" b="15438"/>
          <a:stretch/>
        </p:blipFill>
        <p:spPr bwMode="auto">
          <a:xfrm>
            <a:off x="620697" y="2503606"/>
            <a:ext cx="768299" cy="745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 descr="http://school4zar.edu22.info/attachments/Image/r1-2.png?template=generic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69592"/>
          <a:stretch/>
        </p:blipFill>
        <p:spPr bwMode="auto">
          <a:xfrm>
            <a:off x="8460432" y="1990642"/>
            <a:ext cx="685420" cy="681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9" name="Picture 11" descr="http://www.moyastrana.ru/upload/medialibrary/dc6/dc6896ee061031ae5cc28ae549209e0a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45691" y="1014214"/>
            <a:ext cx="849271" cy="849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C:\Users\irort\Desktop\90 лет\Выступление на конференцию 6.12.18\логотипы\для максибита\Фонд развития Инновационного центра Сколково.png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8025"/>
          <a:stretch/>
        </p:blipFill>
        <p:spPr bwMode="auto">
          <a:xfrm>
            <a:off x="1746942" y="1122064"/>
            <a:ext cx="550246" cy="478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https://static.wixstatic.com/media/f65ad6_937580aa71f3424da341957bdcefceec~mv2.png_srz_255_96_85_22_0.50_1.20_0.00_png_srz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91548" y="4403944"/>
            <a:ext cx="1508285" cy="567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63" name="Picture 15" descr="C:\Users\irort\Desktop\90 лет\Выступление на конференцию 6.12.18\логотипы\для максибита\РАНХиГС.png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32107"/>
          <a:stretch/>
        </p:blipFill>
        <p:spPr bwMode="auto">
          <a:xfrm>
            <a:off x="2468041" y="1058506"/>
            <a:ext cx="656382" cy="60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Овал 27"/>
          <p:cNvSpPr/>
          <p:nvPr/>
        </p:nvSpPr>
        <p:spPr>
          <a:xfrm>
            <a:off x="3115701" y="1863485"/>
            <a:ext cx="648072" cy="546617"/>
          </a:xfrm>
          <a:prstGeom prst="ellipse">
            <a:avLst/>
          </a:prstGeom>
          <a:solidFill>
            <a:srgbClr val="3E818A"/>
          </a:solidFill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Овал 28"/>
          <p:cNvSpPr/>
          <p:nvPr/>
        </p:nvSpPr>
        <p:spPr>
          <a:xfrm>
            <a:off x="4179201" y="1168151"/>
            <a:ext cx="648072" cy="546617"/>
          </a:xfrm>
          <a:prstGeom prst="ellipse">
            <a:avLst/>
          </a:prstGeom>
          <a:solidFill>
            <a:srgbClr val="3E818A"/>
          </a:solidFill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Овал 29"/>
          <p:cNvSpPr/>
          <p:nvPr/>
        </p:nvSpPr>
        <p:spPr>
          <a:xfrm>
            <a:off x="3131840" y="2663858"/>
            <a:ext cx="648072" cy="546617"/>
          </a:xfrm>
          <a:prstGeom prst="ellipse">
            <a:avLst/>
          </a:prstGeom>
          <a:solidFill>
            <a:srgbClr val="3E818A"/>
          </a:solidFill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Овал 30"/>
          <p:cNvSpPr/>
          <p:nvPr/>
        </p:nvSpPr>
        <p:spPr>
          <a:xfrm>
            <a:off x="2573794" y="3156885"/>
            <a:ext cx="648072" cy="546617"/>
          </a:xfrm>
          <a:prstGeom prst="ellipse">
            <a:avLst/>
          </a:prstGeom>
          <a:solidFill>
            <a:srgbClr val="3E818A"/>
          </a:solidFill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Овал 31"/>
          <p:cNvSpPr/>
          <p:nvPr/>
        </p:nvSpPr>
        <p:spPr>
          <a:xfrm>
            <a:off x="5115696" y="2058066"/>
            <a:ext cx="648072" cy="546617"/>
          </a:xfrm>
          <a:prstGeom prst="ellipse">
            <a:avLst/>
          </a:prstGeom>
          <a:solidFill>
            <a:srgbClr val="3E818A"/>
          </a:solidFill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Овал 32"/>
          <p:cNvSpPr/>
          <p:nvPr/>
        </p:nvSpPr>
        <p:spPr>
          <a:xfrm>
            <a:off x="5675848" y="2816257"/>
            <a:ext cx="648072" cy="546617"/>
          </a:xfrm>
          <a:prstGeom prst="ellipse">
            <a:avLst/>
          </a:prstGeom>
          <a:solidFill>
            <a:srgbClr val="3E818A"/>
          </a:solidFill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Овал 33"/>
          <p:cNvSpPr/>
          <p:nvPr/>
        </p:nvSpPr>
        <p:spPr>
          <a:xfrm>
            <a:off x="4932040" y="3336727"/>
            <a:ext cx="648072" cy="546617"/>
          </a:xfrm>
          <a:prstGeom prst="ellipse">
            <a:avLst/>
          </a:prstGeom>
          <a:solidFill>
            <a:srgbClr val="3E818A"/>
          </a:solidFill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Овал 34"/>
          <p:cNvSpPr/>
          <p:nvPr/>
        </p:nvSpPr>
        <p:spPr>
          <a:xfrm>
            <a:off x="3923928" y="3852023"/>
            <a:ext cx="1191768" cy="1119746"/>
          </a:xfrm>
          <a:prstGeom prst="ellipse">
            <a:avLst/>
          </a:prstGeom>
          <a:solidFill>
            <a:srgbClr val="3E818A"/>
          </a:solidFill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855694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Box 3"/>
          <p:cNvSpPr txBox="1">
            <a:spLocks noChangeArrowheads="1"/>
          </p:cNvSpPr>
          <p:nvPr/>
        </p:nvSpPr>
        <p:spPr bwMode="auto">
          <a:xfrm>
            <a:off x="1198563" y="446088"/>
            <a:ext cx="7726362" cy="33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ru-RU" altLang="ru-RU" sz="1700">
              <a:solidFill>
                <a:srgbClr val="FFFFFF"/>
              </a:solidFill>
              <a:latin typeface="Open Sans"/>
              <a:ea typeface="Open Sans"/>
              <a:cs typeface="Open Sans"/>
            </a:endParaRPr>
          </a:p>
        </p:txBody>
      </p:sp>
      <p:sp>
        <p:nvSpPr>
          <p:cNvPr id="7171" name="Прямоугольник 4"/>
          <p:cNvSpPr>
            <a:spLocks noChangeArrowheads="1"/>
          </p:cNvSpPr>
          <p:nvPr/>
        </p:nvSpPr>
        <p:spPr bwMode="auto">
          <a:xfrm>
            <a:off x="419100" y="1973263"/>
            <a:ext cx="87249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ru-RU" altLang="ru-RU" sz="4500" b="1">
              <a:solidFill>
                <a:srgbClr val="FFFFFF"/>
              </a:solidFill>
              <a:latin typeface="Open Sans"/>
              <a:ea typeface="Open Sans"/>
              <a:cs typeface="Open Sans"/>
            </a:endParaRPr>
          </a:p>
        </p:txBody>
      </p:sp>
      <p:sp>
        <p:nvSpPr>
          <p:cNvPr id="7172" name="Прямоугольник 5"/>
          <p:cNvSpPr>
            <a:spLocks noChangeArrowheads="1"/>
          </p:cNvSpPr>
          <p:nvPr/>
        </p:nvSpPr>
        <p:spPr bwMode="auto">
          <a:xfrm>
            <a:off x="2297113" y="3940175"/>
            <a:ext cx="4572000" cy="347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ru-RU" altLang="ru-RU">
              <a:solidFill>
                <a:srgbClr val="FFFFFF"/>
              </a:solidFill>
              <a:latin typeface="Open Sans"/>
              <a:ea typeface="Open Sans"/>
              <a:cs typeface="Open Sans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0" y="-12700"/>
            <a:ext cx="9144000" cy="917575"/>
          </a:xfrm>
          <a:prstGeom prst="rect">
            <a:avLst/>
          </a:prstGeom>
          <a:solidFill>
            <a:srgbClr val="206A75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8580" tIns="34290" rIns="68580" bIns="3429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solidFill>
                  <a:schemeClr val="bg1"/>
                </a:solidFill>
              </a:rPr>
              <a:t>         Инновационные проекты ГАОУ ДПО ИРО РТ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123643" y="64700"/>
            <a:ext cx="590966" cy="762107"/>
          </a:xfrm>
          <a:prstGeom prst="rect">
            <a:avLst/>
          </a:prstGeom>
          <a:effectLst>
            <a:glow>
              <a:srgbClr val="206A75"/>
            </a:glow>
          </a:effectLst>
          <a:scene3d>
            <a:camera prst="orthographicFront"/>
            <a:lightRig rig="threePt" dir="t"/>
          </a:scene3d>
          <a:sp3d extrusionH="76200" contourW="139700" prstMaterial="legacyWireframe">
            <a:extrusionClr>
              <a:srgbClr val="206A75"/>
            </a:extrusionClr>
            <a:contourClr>
              <a:srgbClr val="206A75"/>
            </a:contourClr>
          </a:sp3d>
        </p:spPr>
      </p:pic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123825" y="4767263"/>
            <a:ext cx="8905875" cy="274637"/>
          </a:xfrm>
        </p:spPr>
        <p:txBody>
          <a:bodyPr/>
          <a:lstStyle/>
          <a:p>
            <a:pPr>
              <a:defRPr/>
            </a:pPr>
            <a:r>
              <a:rPr lang="ru-RU"/>
              <a:t>Государственное автономное образовательное учреждение дополнительного профессионального образования «Институт развития образования Республики Татарстан»</a:t>
            </a:r>
          </a:p>
        </p:txBody>
      </p:sp>
      <p:sp>
        <p:nvSpPr>
          <p:cNvPr id="13" name="Стрелка вправо 12"/>
          <p:cNvSpPr/>
          <p:nvPr/>
        </p:nvSpPr>
        <p:spPr>
          <a:xfrm>
            <a:off x="172817" y="1414"/>
            <a:ext cx="8971183" cy="4646275"/>
          </a:xfrm>
          <a:prstGeom prst="rightArrow">
            <a:avLst>
              <a:gd name="adj1" fmla="val 50000"/>
              <a:gd name="adj2" fmla="val 25238"/>
            </a:avLst>
          </a:prstGeom>
          <a:solidFill>
            <a:srgbClr val="27697B"/>
          </a:solidFill>
          <a:ln>
            <a:solidFill>
              <a:srgbClr val="1B4849"/>
            </a:solidFill>
          </a:ln>
          <a:effectLst>
            <a:glow rad="228600">
              <a:schemeClr val="bg1">
                <a:lumMod val="75000"/>
                <a:alpha val="40000"/>
              </a:schemeClr>
            </a:glow>
            <a:softEdge rad="127000"/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1" dirty="0">
              <a:solidFill>
                <a:schemeClr val="bg1"/>
              </a:solidFill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1" dirty="0">
              <a:solidFill>
                <a:srgbClr val="2A7E82"/>
              </a:solidFill>
            </a:endParaRPr>
          </a:p>
          <a:p>
            <a:pPr marL="2692400" lvl="7" algn="just">
              <a:tabLst>
                <a:tab pos="2600325" algn="l"/>
              </a:tabLst>
              <a:defRPr/>
            </a:pPr>
            <a:endParaRPr lang="ru-RU" sz="1400" b="1" i="1" dirty="0"/>
          </a:p>
          <a:p>
            <a:pPr marL="2692400" lvl="7" algn="just">
              <a:tabLst>
                <a:tab pos="2600325" algn="l"/>
              </a:tabLst>
              <a:defRPr/>
            </a:pPr>
            <a:r>
              <a:rPr lang="ru-RU" sz="1400" b="1" i="1" dirty="0"/>
              <a:t>«Место наставничеству, верности традициям есть в любом деле. Люди, прогрессивно мыслящие, духовно и нравственно сильные, это хорошо понимают и делают всё, чтобы их начинания имели развитие, чтобы на смену им приходили те, кто сохранит и преумножит достигнутое. Эффективная система мотивации для наставников должна быть создана, и это должно быть эффективное современное наставничество, передача опыта, конкретных навыков»</a:t>
            </a:r>
            <a:r>
              <a:rPr lang="ru-RU" sz="1400" dirty="0"/>
              <a:t> </a:t>
            </a:r>
          </a:p>
          <a:p>
            <a:pPr marL="2868613" lvl="7" algn="just">
              <a:tabLst>
                <a:tab pos="2600325" algn="l"/>
              </a:tabLst>
              <a:defRPr/>
            </a:pPr>
            <a:r>
              <a:rPr lang="ru-RU" sz="1400" dirty="0"/>
              <a:t>                                                                                         В.В. Путин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7177" name="Picture 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7446" t="39644" r="35072" b="19418"/>
          <a:stretch>
            <a:fillRect/>
          </a:stretch>
        </p:blipFill>
        <p:spPr bwMode="auto">
          <a:xfrm>
            <a:off x="349251" y="1419225"/>
            <a:ext cx="2278534" cy="169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Прямоугольник 16"/>
          <p:cNvSpPr/>
          <p:nvPr/>
        </p:nvSpPr>
        <p:spPr>
          <a:xfrm>
            <a:off x="201613" y="3594100"/>
            <a:ext cx="76835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2000" b="1" dirty="0">
                <a:solidFill>
                  <a:srgbClr val="2A7E82"/>
                </a:solidFill>
                <a:latin typeface="+mn-lt"/>
                <a:cs typeface="+mn-cs"/>
              </a:rPr>
              <a:t>Региональная система организации наставничества – </a:t>
            </a: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+mn-lt"/>
                <a:cs typeface="+mn-cs"/>
              </a:rPr>
              <a:t>наставником может стать каждый для каждого!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600" b="1" dirty="0">
              <a:solidFill>
                <a:schemeClr val="accent2">
                  <a:lumMod val="75000"/>
                </a:schemeClr>
              </a:solidFill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600" b="1" dirty="0">
              <a:solidFill>
                <a:schemeClr val="accent2">
                  <a:lumMod val="75000"/>
                </a:schemeClr>
              </a:solidFill>
              <a:latin typeface="+mn-l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98557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Box 3"/>
          <p:cNvSpPr txBox="1">
            <a:spLocks noChangeArrowheads="1"/>
          </p:cNvSpPr>
          <p:nvPr/>
        </p:nvSpPr>
        <p:spPr bwMode="auto">
          <a:xfrm>
            <a:off x="1198563" y="446088"/>
            <a:ext cx="7726362" cy="33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ru-RU" altLang="ru-RU" sz="1700">
              <a:solidFill>
                <a:srgbClr val="FFFFFF"/>
              </a:solidFill>
              <a:latin typeface="Open Sans"/>
              <a:ea typeface="Open Sans"/>
              <a:cs typeface="Open Sans"/>
            </a:endParaRPr>
          </a:p>
        </p:txBody>
      </p:sp>
      <p:sp>
        <p:nvSpPr>
          <p:cNvPr id="8195" name="Прямоугольник 4"/>
          <p:cNvSpPr>
            <a:spLocks noChangeArrowheads="1"/>
          </p:cNvSpPr>
          <p:nvPr/>
        </p:nvSpPr>
        <p:spPr bwMode="auto">
          <a:xfrm>
            <a:off x="419100" y="1973263"/>
            <a:ext cx="87249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ru-RU" altLang="ru-RU" sz="4500" b="1">
              <a:solidFill>
                <a:srgbClr val="FFFFFF"/>
              </a:solidFill>
              <a:latin typeface="Open Sans"/>
              <a:ea typeface="Open Sans"/>
              <a:cs typeface="Open Sans"/>
            </a:endParaRPr>
          </a:p>
        </p:txBody>
      </p:sp>
      <p:sp>
        <p:nvSpPr>
          <p:cNvPr id="8196" name="Прямоугольник 5"/>
          <p:cNvSpPr>
            <a:spLocks noChangeArrowheads="1"/>
          </p:cNvSpPr>
          <p:nvPr/>
        </p:nvSpPr>
        <p:spPr bwMode="auto">
          <a:xfrm>
            <a:off x="2297113" y="3940175"/>
            <a:ext cx="4572000" cy="347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ru-RU" altLang="ru-RU">
              <a:solidFill>
                <a:srgbClr val="FFFFFF"/>
              </a:solidFill>
              <a:latin typeface="Open Sans"/>
              <a:ea typeface="Open Sans"/>
              <a:cs typeface="Open Sans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0" y="-12700"/>
            <a:ext cx="9144000" cy="917575"/>
          </a:xfrm>
          <a:prstGeom prst="rect">
            <a:avLst/>
          </a:prstGeom>
          <a:solidFill>
            <a:srgbClr val="206A75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8580" tIns="34290" rIns="68580" bIns="3429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solidFill>
                  <a:schemeClr val="bg1"/>
                </a:solidFill>
              </a:rPr>
              <a:t>          </a:t>
            </a:r>
            <a:r>
              <a:rPr lang="ru-RU" sz="2800" b="1" dirty="0">
                <a:solidFill>
                  <a:schemeClr val="bg1"/>
                </a:solidFill>
              </a:rPr>
              <a:t>Научное руководство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123643" y="64700"/>
            <a:ext cx="590966" cy="762107"/>
          </a:xfrm>
          <a:prstGeom prst="rect">
            <a:avLst/>
          </a:prstGeom>
          <a:effectLst>
            <a:glow>
              <a:srgbClr val="206A75"/>
            </a:glow>
          </a:effectLst>
          <a:scene3d>
            <a:camera prst="orthographicFront"/>
            <a:lightRig rig="threePt" dir="t"/>
          </a:scene3d>
          <a:sp3d extrusionH="76200" contourW="139700" prstMaterial="legacyWireframe">
            <a:extrusionClr>
              <a:srgbClr val="206A75"/>
            </a:extrusionClr>
            <a:contourClr>
              <a:srgbClr val="206A75"/>
            </a:contourClr>
          </a:sp3d>
        </p:spPr>
      </p:pic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123825" y="4767263"/>
            <a:ext cx="8905875" cy="274637"/>
          </a:xfrm>
        </p:spPr>
        <p:txBody>
          <a:bodyPr/>
          <a:lstStyle/>
          <a:p>
            <a:pPr>
              <a:defRPr/>
            </a:pPr>
            <a:r>
              <a:rPr lang="ru-RU" dirty="0"/>
              <a:t>Государственное автономное образовательное учреждение дополнительного профессионального образования «Институт развития образования Республики Татарстан»</a:t>
            </a:r>
          </a:p>
        </p:txBody>
      </p:sp>
      <p:sp>
        <p:nvSpPr>
          <p:cNvPr id="13" name="Стрелка вправо 12"/>
          <p:cNvSpPr/>
          <p:nvPr/>
        </p:nvSpPr>
        <p:spPr>
          <a:xfrm>
            <a:off x="111782" y="922071"/>
            <a:ext cx="4532226" cy="1492736"/>
          </a:xfrm>
          <a:prstGeom prst="rightArrow">
            <a:avLst/>
          </a:prstGeom>
          <a:solidFill>
            <a:srgbClr val="27697B"/>
          </a:solidFill>
          <a:ln>
            <a:solidFill>
              <a:srgbClr val="1B4849"/>
            </a:solidFill>
          </a:ln>
          <a:effectLst>
            <a:glow rad="228600">
              <a:schemeClr val="bg1">
                <a:lumMod val="65000"/>
                <a:alpha val="40000"/>
              </a:schemeClr>
            </a:glow>
            <a:softEdge rad="127000"/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1" dirty="0">
              <a:solidFill>
                <a:schemeClr val="bg1"/>
              </a:solidFill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1" dirty="0">
              <a:solidFill>
                <a:srgbClr val="2A7E82"/>
              </a:solidFill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chemeClr val="bg1"/>
                </a:solidFill>
              </a:rPr>
              <a:t>Региональная система </a:t>
            </a:r>
            <a:r>
              <a:rPr lang="ru-RU" b="1" dirty="0" smtClean="0">
                <a:solidFill>
                  <a:schemeClr val="bg1"/>
                </a:solidFill>
              </a:rPr>
              <a:t> </a:t>
            </a:r>
            <a:r>
              <a:rPr lang="ru-RU" sz="1600" b="1" dirty="0" smtClean="0">
                <a:solidFill>
                  <a:schemeClr val="bg1"/>
                </a:solidFill>
              </a:rPr>
              <a:t>НАСТАВНИЧЕСТВА</a:t>
            </a:r>
            <a:endParaRPr lang="ru-RU" sz="1600" b="1" dirty="0">
              <a:solidFill>
                <a:schemeClr val="bg1"/>
              </a:solidFill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8212" name="AutoShape 8" descr="http://irort.ru/files/sotrudniki/17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>
              <a:latin typeface="Calibri" panose="020F0502020204030204" pitchFamily="34" charset="0"/>
            </a:endParaRPr>
          </a:p>
        </p:txBody>
      </p:sp>
      <p:sp>
        <p:nvSpPr>
          <p:cNvPr id="8213" name="AutoShape 10" descr="http://irort.ru/files/sotrudniki/17.jpg"/>
          <p:cNvSpPr>
            <a:spLocks noChangeAspect="1" noChangeArrowheads="1"/>
          </p:cNvSpPr>
          <p:nvPr/>
        </p:nvSpPr>
        <p:spPr bwMode="auto">
          <a:xfrm>
            <a:off x="307975" y="79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>
              <a:latin typeface="Calibri" panose="020F0502020204030204" pitchFamily="34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5529978" y="968375"/>
            <a:ext cx="3499722" cy="15234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solidFill>
                  <a:schemeClr val="accent2">
                    <a:lumMod val="75000"/>
                  </a:schemeClr>
                </a:solidFill>
                <a:latin typeface="+mn-lt"/>
                <a:cs typeface="+mn-cs"/>
              </a:rPr>
              <a:t>ЧИСТЯКОВА Светлана Николаевна </a:t>
            </a:r>
            <a:r>
              <a:rPr lang="ru-RU" sz="1400" dirty="0">
                <a:latin typeface="+mn-lt"/>
                <a:cs typeface="+mn-cs"/>
              </a:rPr>
              <a:t>– </a:t>
            </a:r>
            <a:r>
              <a:rPr lang="ru-RU" sz="1300" dirty="0">
                <a:latin typeface="+mn-lt"/>
                <a:cs typeface="+mn-cs"/>
              </a:rPr>
              <a:t>доктор педагогических наук, профессор, академик РАО, академик-секретарь Отделения профессионального образования РАО, главный научный сотрудник Института стратегии развития образования РАО.</a:t>
            </a:r>
            <a:endParaRPr lang="ru-RU" sz="1300" dirty="0">
              <a:solidFill>
                <a:schemeClr val="accent2">
                  <a:lumMod val="75000"/>
                </a:schemeClr>
              </a:solidFill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400" dirty="0">
              <a:latin typeface="+mn-lt"/>
              <a:cs typeface="+mn-cs"/>
            </a:endParaRPr>
          </a:p>
        </p:txBody>
      </p:sp>
      <p:sp>
        <p:nvSpPr>
          <p:cNvPr id="8215" name="AutoShape 12" descr="http://irort.ru/files/sotrudniki/33.jpg"/>
          <p:cNvSpPr>
            <a:spLocks noChangeAspect="1" noChangeArrowheads="1"/>
          </p:cNvSpPr>
          <p:nvPr/>
        </p:nvSpPr>
        <p:spPr bwMode="auto">
          <a:xfrm>
            <a:off x="460375" y="1603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>
              <a:latin typeface="Calibri" panose="020F0502020204030204" pitchFamily="34" charset="0"/>
            </a:endParaRPr>
          </a:p>
        </p:txBody>
      </p:sp>
      <p:pic>
        <p:nvPicPr>
          <p:cNvPr id="5122" name="Picture 2" descr="http://rusacademedu.ru/wp-content/uploads/2017/04/chistjakova-768x840.jpg"/>
          <p:cNvPicPr>
            <a:picLocks noChangeAspect="1" noChangeArrowheads="1"/>
          </p:cNvPicPr>
          <p:nvPr/>
        </p:nvPicPr>
        <p:blipFill>
          <a:blip r:embed="rId4" cstate="print">
            <a:extLst/>
          </a:blip>
          <a:srcRect/>
          <a:stretch>
            <a:fillRect/>
          </a:stretch>
        </p:blipFill>
        <p:spPr bwMode="auto">
          <a:xfrm>
            <a:off x="4626693" y="1059593"/>
            <a:ext cx="920601" cy="1086416"/>
          </a:xfrm>
          <a:prstGeom prst="rect">
            <a:avLst/>
          </a:prstGeom>
          <a:noFill/>
          <a:effectLst>
            <a:softEdge rad="63500"/>
          </a:effectLst>
          <a:extLst/>
        </p:spPr>
      </p:pic>
      <p:sp>
        <p:nvSpPr>
          <p:cNvPr id="8217" name="AutoShape 4" descr="http://irort.ru/files/sotrudniki/1.jpg"/>
          <p:cNvSpPr>
            <a:spLocks noChangeAspect="1" noChangeArrowheads="1"/>
          </p:cNvSpPr>
          <p:nvPr/>
        </p:nvSpPr>
        <p:spPr bwMode="auto">
          <a:xfrm>
            <a:off x="612775" y="3127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>
              <a:latin typeface="Calibri" panose="020F050202020403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940087" y="2992403"/>
            <a:ext cx="198483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chemeClr val="accent2">
                    <a:lumMod val="75000"/>
                  </a:schemeClr>
                </a:solidFill>
              </a:rPr>
              <a:t>Срок реализации</a:t>
            </a: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: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b="1" dirty="0">
                <a:solidFill>
                  <a:schemeClr val="accent2">
                    <a:lumMod val="75000"/>
                  </a:schemeClr>
                </a:solidFill>
              </a:rPr>
              <a:t>2019 -2021 годы</a:t>
            </a:r>
          </a:p>
        </p:txBody>
      </p:sp>
      <p:sp>
        <p:nvSpPr>
          <p:cNvPr id="22" name="Стрелка вправо 21"/>
          <p:cNvSpPr/>
          <p:nvPr/>
        </p:nvSpPr>
        <p:spPr>
          <a:xfrm>
            <a:off x="155575" y="3655928"/>
            <a:ext cx="7224737" cy="1037864"/>
          </a:xfrm>
          <a:prstGeom prst="rightArrow">
            <a:avLst/>
          </a:prstGeom>
          <a:solidFill>
            <a:srgbClr val="27697B"/>
          </a:solidFill>
          <a:ln>
            <a:solidFill>
              <a:srgbClr val="1B4849"/>
            </a:solidFill>
          </a:ln>
          <a:effectLst>
            <a:glow rad="228600">
              <a:schemeClr val="bg1">
                <a:lumMod val="65000"/>
                <a:alpha val="40000"/>
              </a:schemeClr>
            </a:glow>
            <a:softEdge rad="127000"/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1" dirty="0">
              <a:solidFill>
                <a:schemeClr val="bg1"/>
              </a:solidFill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1" dirty="0">
              <a:solidFill>
                <a:srgbClr val="2A7E82"/>
              </a:solidFill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schemeClr val="bg1"/>
                </a:solidFill>
              </a:rPr>
              <a:t>РЕЗУЛЬТАТ: </a:t>
            </a:r>
            <a:r>
              <a:rPr lang="ru-RU" sz="1600" dirty="0"/>
              <a:t>ликвидация профессиональных дефицитов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23" name="Стрелка вправо 22"/>
          <p:cNvSpPr/>
          <p:nvPr/>
        </p:nvSpPr>
        <p:spPr>
          <a:xfrm>
            <a:off x="155575" y="3051386"/>
            <a:ext cx="6648673" cy="926131"/>
          </a:xfrm>
          <a:prstGeom prst="rightArrow">
            <a:avLst/>
          </a:prstGeom>
          <a:solidFill>
            <a:srgbClr val="27697B"/>
          </a:solidFill>
          <a:ln>
            <a:solidFill>
              <a:srgbClr val="1B4849"/>
            </a:solidFill>
          </a:ln>
          <a:effectLst>
            <a:glow rad="228600">
              <a:schemeClr val="bg1">
                <a:lumMod val="65000"/>
                <a:alpha val="40000"/>
              </a:schemeClr>
            </a:glow>
            <a:softEdge rad="127000"/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600" b="1" dirty="0">
              <a:solidFill>
                <a:schemeClr val="bg1"/>
              </a:solidFill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schemeClr val="bg1"/>
                </a:solidFill>
              </a:rPr>
              <a:t>СПОСОБ: </a:t>
            </a:r>
            <a:r>
              <a:rPr lang="ru-RU" sz="1600" dirty="0"/>
              <a:t>неформальное и </a:t>
            </a:r>
            <a:r>
              <a:rPr lang="ru-RU" sz="1600" dirty="0" err="1"/>
              <a:t>информальное</a:t>
            </a:r>
            <a:r>
              <a:rPr lang="ru-RU" sz="1600" dirty="0"/>
              <a:t> образование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24" name="Стрелка вправо 23"/>
          <p:cNvSpPr/>
          <p:nvPr/>
        </p:nvSpPr>
        <p:spPr>
          <a:xfrm>
            <a:off x="155575" y="2427303"/>
            <a:ext cx="6029146" cy="928622"/>
          </a:xfrm>
          <a:prstGeom prst="rightArrow">
            <a:avLst/>
          </a:prstGeom>
          <a:solidFill>
            <a:srgbClr val="27697B"/>
          </a:solidFill>
          <a:ln>
            <a:solidFill>
              <a:srgbClr val="1B4849"/>
            </a:solidFill>
          </a:ln>
          <a:effectLst>
            <a:glow rad="228600">
              <a:schemeClr val="bg1">
                <a:lumMod val="65000"/>
                <a:alpha val="40000"/>
              </a:schemeClr>
            </a:glow>
            <a:softEdge rad="127000"/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600" b="1" dirty="0">
              <a:solidFill>
                <a:schemeClr val="bg1"/>
              </a:solidFill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schemeClr val="bg1"/>
                </a:solidFill>
              </a:rPr>
              <a:t>ПРОБЛЕМА: </a:t>
            </a:r>
            <a:r>
              <a:rPr lang="ru-RU" sz="1600" dirty="0"/>
              <a:t>опережающее</a:t>
            </a:r>
            <a:r>
              <a:rPr lang="ru-RU" sz="1600" b="1" dirty="0">
                <a:solidFill>
                  <a:schemeClr val="bg1"/>
                </a:solidFill>
              </a:rPr>
              <a:t> </a:t>
            </a:r>
            <a:r>
              <a:rPr lang="ru-RU" sz="1600" dirty="0"/>
              <a:t>развитие работников образования  </a:t>
            </a:r>
            <a:endParaRPr lang="ru-RU" sz="1600" dirty="0">
              <a:solidFill>
                <a:schemeClr val="bg1"/>
              </a:solidFill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25" name="Овал 24"/>
          <p:cNvSpPr/>
          <p:nvPr/>
        </p:nvSpPr>
        <p:spPr>
          <a:xfrm>
            <a:off x="6914610" y="2858427"/>
            <a:ext cx="2076450" cy="96275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296474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Box 3"/>
          <p:cNvSpPr txBox="1">
            <a:spLocks noChangeArrowheads="1"/>
          </p:cNvSpPr>
          <p:nvPr/>
        </p:nvSpPr>
        <p:spPr bwMode="auto">
          <a:xfrm>
            <a:off x="1198563" y="446088"/>
            <a:ext cx="7726362" cy="33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ru-RU" altLang="ru-RU" sz="1700">
              <a:solidFill>
                <a:srgbClr val="FFFFFF"/>
              </a:solidFill>
              <a:latin typeface="Open Sans"/>
              <a:ea typeface="Open Sans"/>
              <a:cs typeface="Open Sans"/>
            </a:endParaRPr>
          </a:p>
        </p:txBody>
      </p:sp>
      <p:sp>
        <p:nvSpPr>
          <p:cNvPr id="13315" name="Прямоугольник 4"/>
          <p:cNvSpPr>
            <a:spLocks noChangeArrowheads="1"/>
          </p:cNvSpPr>
          <p:nvPr/>
        </p:nvSpPr>
        <p:spPr bwMode="auto">
          <a:xfrm>
            <a:off x="419100" y="1973263"/>
            <a:ext cx="87249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ru-RU" altLang="ru-RU" sz="4500" b="1">
              <a:solidFill>
                <a:srgbClr val="FFFFFF"/>
              </a:solidFill>
              <a:latin typeface="Open Sans"/>
              <a:ea typeface="Open Sans"/>
              <a:cs typeface="Open Sans"/>
            </a:endParaRPr>
          </a:p>
        </p:txBody>
      </p:sp>
      <p:sp>
        <p:nvSpPr>
          <p:cNvPr id="13316" name="Прямоугольник 5"/>
          <p:cNvSpPr>
            <a:spLocks noChangeArrowheads="1"/>
          </p:cNvSpPr>
          <p:nvPr/>
        </p:nvSpPr>
        <p:spPr bwMode="auto">
          <a:xfrm>
            <a:off x="2297113" y="3940175"/>
            <a:ext cx="4572000" cy="347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ru-RU" altLang="ru-RU">
              <a:solidFill>
                <a:srgbClr val="FFFFFF"/>
              </a:solidFill>
              <a:latin typeface="Open Sans"/>
              <a:ea typeface="Open Sans"/>
              <a:cs typeface="Open Sans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0" y="-12700"/>
            <a:ext cx="9144000" cy="917575"/>
          </a:xfrm>
          <a:prstGeom prst="rect">
            <a:avLst/>
          </a:prstGeom>
          <a:solidFill>
            <a:srgbClr val="206A75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8580" tIns="34290" rIns="68580" bIns="3429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solidFill>
                  <a:schemeClr val="bg1"/>
                </a:solidFill>
              </a:rPr>
              <a:t>                   </a:t>
            </a:r>
            <a:r>
              <a:rPr lang="ru-RU" sz="2800" b="1" dirty="0">
                <a:solidFill>
                  <a:schemeClr val="bg1"/>
                </a:solidFill>
              </a:rPr>
              <a:t>НАСТАВНИКИ и ПОДОПЕЧНЫЕ 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123643" y="64700"/>
            <a:ext cx="590966" cy="762107"/>
          </a:xfrm>
          <a:prstGeom prst="rect">
            <a:avLst/>
          </a:prstGeom>
          <a:effectLst>
            <a:glow>
              <a:srgbClr val="206A75"/>
            </a:glow>
          </a:effectLst>
          <a:scene3d>
            <a:camera prst="orthographicFront"/>
            <a:lightRig rig="threePt" dir="t"/>
          </a:scene3d>
          <a:sp3d extrusionH="76200" contourW="139700" prstMaterial="legacyWireframe">
            <a:extrusionClr>
              <a:srgbClr val="206A75"/>
            </a:extrusionClr>
            <a:contourClr>
              <a:srgbClr val="206A75"/>
            </a:contourClr>
          </a:sp3d>
        </p:spPr>
      </p:pic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123825" y="4767263"/>
            <a:ext cx="8905875" cy="274637"/>
          </a:xfrm>
        </p:spPr>
        <p:txBody>
          <a:bodyPr/>
          <a:lstStyle/>
          <a:p>
            <a:pPr>
              <a:defRPr/>
            </a:pPr>
            <a:r>
              <a:rPr lang="ru-RU"/>
              <a:t>Государственное автономное образовательное учреждение дополнительного профессионального образования «Институт развития образования Республики Татарстан»</a:t>
            </a:r>
          </a:p>
        </p:txBody>
      </p:sp>
      <p:sp>
        <p:nvSpPr>
          <p:cNvPr id="13320" name="TextBox 1"/>
          <p:cNvSpPr txBox="1">
            <a:spLocks noChangeArrowheads="1"/>
          </p:cNvSpPr>
          <p:nvPr/>
        </p:nvSpPr>
        <p:spPr bwMode="auto">
          <a:xfrm>
            <a:off x="744538" y="987425"/>
            <a:ext cx="3105150" cy="3478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2857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Font typeface="Wingdings" panose="05000000000000000000" pitchFamily="2" charset="2"/>
              <a:buChar char="§"/>
            </a:pPr>
            <a:r>
              <a:rPr lang="ru-RU" altLang="ru-RU" sz="2000">
                <a:solidFill>
                  <a:srgbClr val="2D7A8F"/>
                </a:solidFill>
                <a:latin typeface="Calibri" panose="020F0502020204030204" pitchFamily="34" charset="0"/>
              </a:rPr>
              <a:t>Казань</a:t>
            </a:r>
          </a:p>
          <a:p>
            <a:pPr eaLnBrk="1" hangingPunct="1">
              <a:buFont typeface="Wingdings" panose="05000000000000000000" pitchFamily="2" charset="2"/>
              <a:buChar char="§"/>
            </a:pPr>
            <a:r>
              <a:rPr lang="ru-RU" altLang="ru-RU" sz="2000">
                <a:solidFill>
                  <a:srgbClr val="2D7A8F"/>
                </a:solidFill>
                <a:latin typeface="Calibri" panose="020F0502020204030204" pitchFamily="34" charset="0"/>
              </a:rPr>
              <a:t>Иннополис</a:t>
            </a:r>
          </a:p>
          <a:p>
            <a:pPr eaLnBrk="1" hangingPunct="1">
              <a:buFont typeface="Wingdings" panose="05000000000000000000" pitchFamily="2" charset="2"/>
              <a:buChar char="§"/>
            </a:pPr>
            <a:r>
              <a:rPr lang="ru-RU" altLang="ru-RU" sz="2000">
                <a:solidFill>
                  <a:srgbClr val="2D7A8F"/>
                </a:solidFill>
                <a:latin typeface="Calibri" panose="020F0502020204030204" pitchFamily="34" charset="0"/>
              </a:rPr>
              <a:t>Набережные Челны</a:t>
            </a:r>
          </a:p>
          <a:p>
            <a:pPr eaLnBrk="1" hangingPunct="1">
              <a:buFont typeface="Wingdings" panose="05000000000000000000" pitchFamily="2" charset="2"/>
              <a:buChar char="§"/>
            </a:pPr>
            <a:r>
              <a:rPr lang="ru-RU" altLang="ru-RU" sz="2000">
                <a:solidFill>
                  <a:srgbClr val="2D7A8F"/>
                </a:solidFill>
                <a:latin typeface="Calibri" panose="020F0502020204030204" pitchFamily="34" charset="0"/>
              </a:rPr>
              <a:t>Нижнекамский район</a:t>
            </a:r>
          </a:p>
          <a:p>
            <a:pPr eaLnBrk="1" hangingPunct="1">
              <a:buFont typeface="Wingdings" panose="05000000000000000000" pitchFamily="2" charset="2"/>
              <a:buChar char="§"/>
            </a:pPr>
            <a:r>
              <a:rPr lang="ru-RU" altLang="ru-RU" sz="2000">
                <a:solidFill>
                  <a:srgbClr val="2D7A8F"/>
                </a:solidFill>
                <a:latin typeface="Calibri" panose="020F0502020204030204" pitchFamily="34" charset="0"/>
              </a:rPr>
              <a:t>Лаишевский район</a:t>
            </a:r>
          </a:p>
          <a:p>
            <a:pPr eaLnBrk="1" hangingPunct="1">
              <a:buFont typeface="Wingdings" panose="05000000000000000000" pitchFamily="2" charset="2"/>
              <a:buChar char="§"/>
            </a:pPr>
            <a:r>
              <a:rPr lang="ru-RU" altLang="ru-RU" sz="2000">
                <a:solidFill>
                  <a:srgbClr val="2D7A8F"/>
                </a:solidFill>
                <a:latin typeface="Calibri" panose="020F0502020204030204" pitchFamily="34" charset="0"/>
              </a:rPr>
              <a:t>Тукаевский район</a:t>
            </a:r>
          </a:p>
          <a:p>
            <a:pPr eaLnBrk="1" hangingPunct="1">
              <a:buFont typeface="Wingdings" panose="05000000000000000000" pitchFamily="2" charset="2"/>
              <a:buChar char="§"/>
            </a:pPr>
            <a:r>
              <a:rPr lang="ru-RU" altLang="ru-RU" sz="2000">
                <a:solidFill>
                  <a:srgbClr val="2D7A8F"/>
                </a:solidFill>
                <a:latin typeface="Calibri" panose="020F0502020204030204" pitchFamily="34" charset="0"/>
              </a:rPr>
              <a:t>Верхнеуслонский район</a:t>
            </a:r>
          </a:p>
          <a:p>
            <a:pPr eaLnBrk="1" hangingPunct="1">
              <a:buFont typeface="Wingdings" panose="05000000000000000000" pitchFamily="2" charset="2"/>
              <a:buChar char="§"/>
            </a:pPr>
            <a:r>
              <a:rPr lang="ru-RU" altLang="ru-RU" sz="2000">
                <a:solidFill>
                  <a:srgbClr val="2D7A8F"/>
                </a:solidFill>
                <a:latin typeface="Calibri" panose="020F0502020204030204" pitchFamily="34" charset="0"/>
              </a:rPr>
              <a:t>Высокогорский район</a:t>
            </a:r>
          </a:p>
          <a:p>
            <a:pPr eaLnBrk="1" hangingPunct="1">
              <a:buFont typeface="Wingdings" panose="05000000000000000000" pitchFamily="2" charset="2"/>
              <a:buChar char="§"/>
            </a:pPr>
            <a:r>
              <a:rPr lang="ru-RU" altLang="ru-RU" sz="2000">
                <a:solidFill>
                  <a:srgbClr val="2D7A8F"/>
                </a:solidFill>
                <a:latin typeface="Calibri" panose="020F0502020204030204" pitchFamily="34" charset="0"/>
              </a:rPr>
              <a:t>Мензелинский район</a:t>
            </a:r>
          </a:p>
          <a:p>
            <a:pPr eaLnBrk="1" hangingPunct="1">
              <a:buFont typeface="Wingdings" panose="05000000000000000000" pitchFamily="2" charset="2"/>
              <a:buChar char="§"/>
            </a:pPr>
            <a:r>
              <a:rPr lang="ru-RU" altLang="ru-RU" sz="2000">
                <a:solidFill>
                  <a:srgbClr val="2D7A8F"/>
                </a:solidFill>
                <a:latin typeface="Calibri" panose="020F0502020204030204" pitchFamily="34" charset="0"/>
              </a:rPr>
              <a:t>Тюлячинский район</a:t>
            </a:r>
          </a:p>
          <a:p>
            <a:pPr eaLnBrk="1" hangingPunct="1">
              <a:buFont typeface="Wingdings" panose="05000000000000000000" pitchFamily="2" charset="2"/>
              <a:buChar char="§"/>
            </a:pPr>
            <a:r>
              <a:rPr lang="ru-RU" altLang="ru-RU" sz="2000">
                <a:solidFill>
                  <a:srgbClr val="2D7A8F"/>
                </a:solidFill>
                <a:latin typeface="Calibri" panose="020F0502020204030204" pitchFamily="34" charset="0"/>
              </a:rPr>
              <a:t>Бавлинский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364163" y="1563688"/>
            <a:ext cx="3105150" cy="25241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ru-RU" sz="2000" dirty="0">
                <a:solidFill>
                  <a:srgbClr val="2D7A8F"/>
                </a:solidFill>
                <a:latin typeface="+mn-lt"/>
                <a:cs typeface="+mn-cs"/>
              </a:rPr>
              <a:t>Казань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ru-RU" sz="2000" dirty="0">
                <a:solidFill>
                  <a:srgbClr val="2D7A8F"/>
                </a:solidFill>
                <a:latin typeface="+mn-lt"/>
                <a:cs typeface="+mn-cs"/>
              </a:rPr>
              <a:t>Набережные Челны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ru-RU" sz="2000" dirty="0">
                <a:solidFill>
                  <a:srgbClr val="2D7A8F"/>
                </a:solidFill>
                <a:latin typeface="+mn-lt"/>
                <a:cs typeface="+mn-cs"/>
              </a:rPr>
              <a:t>Елабуга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ru-RU" sz="2000" dirty="0" err="1">
                <a:solidFill>
                  <a:srgbClr val="2D7A8F"/>
                </a:solidFill>
                <a:latin typeface="+mn-lt"/>
                <a:cs typeface="+mn-cs"/>
              </a:rPr>
              <a:t>Болгоры</a:t>
            </a:r>
            <a:endParaRPr lang="ru-RU" sz="2000" dirty="0">
              <a:solidFill>
                <a:srgbClr val="2D7A8F"/>
              </a:solidFill>
              <a:latin typeface="+mn-lt"/>
              <a:cs typeface="+mn-cs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ru-RU" sz="2000" dirty="0">
                <a:solidFill>
                  <a:srgbClr val="2D7A8F"/>
                </a:solidFill>
                <a:latin typeface="+mn-lt"/>
                <a:cs typeface="+mn-cs"/>
              </a:rPr>
              <a:t>Алексеевский район 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ru-RU" sz="2000" dirty="0" err="1">
                <a:solidFill>
                  <a:srgbClr val="2D7A8F"/>
                </a:solidFill>
                <a:latin typeface="+mn-lt"/>
                <a:cs typeface="+mn-cs"/>
              </a:rPr>
              <a:t>Верхнеуслонский</a:t>
            </a:r>
            <a:r>
              <a:rPr lang="ru-RU" sz="2000" dirty="0">
                <a:solidFill>
                  <a:srgbClr val="2D7A8F"/>
                </a:solidFill>
                <a:latin typeface="+mn-lt"/>
                <a:cs typeface="+mn-cs"/>
              </a:rPr>
              <a:t> район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ru-RU" sz="2000" dirty="0" err="1">
                <a:solidFill>
                  <a:srgbClr val="2D7A8F"/>
                </a:solidFill>
                <a:latin typeface="+mn-lt"/>
                <a:cs typeface="+mn-cs"/>
              </a:rPr>
              <a:t>Буинский</a:t>
            </a:r>
            <a:endParaRPr lang="ru-RU" sz="2000" dirty="0">
              <a:solidFill>
                <a:srgbClr val="2D7A8F"/>
              </a:solidFill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latin typeface="+mn-lt"/>
              <a:cs typeface="+mn-cs"/>
            </a:endParaRPr>
          </a:p>
        </p:txBody>
      </p:sp>
      <p:sp>
        <p:nvSpPr>
          <p:cNvPr id="19" name="Нашивка 18"/>
          <p:cNvSpPr/>
          <p:nvPr/>
        </p:nvSpPr>
        <p:spPr>
          <a:xfrm>
            <a:off x="3834613" y="1347614"/>
            <a:ext cx="812073" cy="3024336"/>
          </a:xfrm>
          <a:prstGeom prst="chevron">
            <a:avLst>
              <a:gd name="adj" fmla="val 75088"/>
            </a:avLst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chemeClr val="tx1"/>
              </a:solidFill>
            </a:endParaRPr>
          </a:p>
        </p:txBody>
      </p:sp>
      <p:sp>
        <p:nvSpPr>
          <p:cNvPr id="20" name="Нашивка 19"/>
          <p:cNvSpPr/>
          <p:nvPr/>
        </p:nvSpPr>
        <p:spPr>
          <a:xfrm>
            <a:off x="4086641" y="1347613"/>
            <a:ext cx="812073" cy="3024336"/>
          </a:xfrm>
          <a:prstGeom prst="chevron">
            <a:avLst>
              <a:gd name="adj" fmla="val 75088"/>
            </a:avLst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chemeClr val="tx1"/>
              </a:solidFill>
            </a:endParaRPr>
          </a:p>
        </p:txBody>
      </p:sp>
      <p:sp>
        <p:nvSpPr>
          <p:cNvPr id="21" name="Нашивка 20"/>
          <p:cNvSpPr/>
          <p:nvPr/>
        </p:nvSpPr>
        <p:spPr>
          <a:xfrm>
            <a:off x="4344146" y="1347614"/>
            <a:ext cx="812073" cy="3024336"/>
          </a:xfrm>
          <a:prstGeom prst="chevron">
            <a:avLst>
              <a:gd name="adj" fmla="val 75088"/>
            </a:avLst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81210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Box 3"/>
          <p:cNvSpPr txBox="1">
            <a:spLocks noChangeArrowheads="1"/>
          </p:cNvSpPr>
          <p:nvPr/>
        </p:nvSpPr>
        <p:spPr bwMode="auto">
          <a:xfrm>
            <a:off x="1198563" y="446088"/>
            <a:ext cx="7726362" cy="33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ru-RU" altLang="ru-RU" sz="1700">
              <a:solidFill>
                <a:srgbClr val="FFFFFF"/>
              </a:solidFill>
              <a:latin typeface="Open Sans"/>
              <a:ea typeface="Open Sans"/>
              <a:cs typeface="Open Sans"/>
            </a:endParaRPr>
          </a:p>
        </p:txBody>
      </p:sp>
      <p:sp>
        <p:nvSpPr>
          <p:cNvPr id="21507" name="Прямоугольник 4"/>
          <p:cNvSpPr>
            <a:spLocks noChangeArrowheads="1"/>
          </p:cNvSpPr>
          <p:nvPr/>
        </p:nvSpPr>
        <p:spPr bwMode="auto">
          <a:xfrm>
            <a:off x="419100" y="1973263"/>
            <a:ext cx="87249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ru-RU" altLang="ru-RU" sz="4500" b="1">
              <a:solidFill>
                <a:srgbClr val="FFFFFF"/>
              </a:solidFill>
              <a:latin typeface="Open Sans"/>
              <a:ea typeface="Open Sans"/>
              <a:cs typeface="Open Sans"/>
            </a:endParaRPr>
          </a:p>
        </p:txBody>
      </p:sp>
      <p:sp>
        <p:nvSpPr>
          <p:cNvPr id="21508" name="Прямоугольник 5"/>
          <p:cNvSpPr>
            <a:spLocks noChangeArrowheads="1"/>
          </p:cNvSpPr>
          <p:nvPr/>
        </p:nvSpPr>
        <p:spPr bwMode="auto">
          <a:xfrm>
            <a:off x="2297113" y="3940175"/>
            <a:ext cx="4572000" cy="347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ru-RU" altLang="ru-RU">
              <a:solidFill>
                <a:srgbClr val="FFFFFF"/>
              </a:solidFill>
              <a:latin typeface="Open Sans"/>
              <a:ea typeface="Open Sans"/>
              <a:cs typeface="Open Sans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0" y="-12700"/>
            <a:ext cx="9144000" cy="917575"/>
          </a:xfrm>
          <a:prstGeom prst="rect">
            <a:avLst/>
          </a:prstGeom>
          <a:solidFill>
            <a:srgbClr val="206A75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8580" tIns="34290" rIns="68580" bIns="3429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solidFill>
                  <a:schemeClr val="bg1"/>
                </a:solidFill>
              </a:rPr>
              <a:t>                  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solidFill>
                  <a:schemeClr val="bg1"/>
                </a:solidFill>
              </a:rPr>
              <a:t>                  Направление: </a:t>
            </a:r>
            <a:r>
              <a:rPr lang="ru-RU" sz="2400" b="1" dirty="0">
                <a:solidFill>
                  <a:schemeClr val="bg1"/>
                </a:solidFill>
              </a:rPr>
              <a:t>ПРОЕКТНО –ТЕХНОЛОГИЧЕСКИЕ АНТРОПОПРАКТИКИ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123643" y="64700"/>
            <a:ext cx="590966" cy="762107"/>
          </a:xfrm>
          <a:prstGeom prst="rect">
            <a:avLst/>
          </a:prstGeom>
          <a:effectLst>
            <a:glow>
              <a:srgbClr val="206A75"/>
            </a:glow>
          </a:effectLst>
          <a:scene3d>
            <a:camera prst="orthographicFront"/>
            <a:lightRig rig="threePt" dir="t"/>
          </a:scene3d>
          <a:sp3d extrusionH="76200" contourW="139700" prstMaterial="legacyWireframe">
            <a:extrusionClr>
              <a:srgbClr val="206A75"/>
            </a:extrusionClr>
            <a:contourClr>
              <a:srgbClr val="206A75"/>
            </a:contourClr>
          </a:sp3d>
        </p:spPr>
      </p:pic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123825" y="4767263"/>
            <a:ext cx="8905875" cy="274637"/>
          </a:xfrm>
        </p:spPr>
        <p:txBody>
          <a:bodyPr/>
          <a:lstStyle/>
          <a:p>
            <a:pPr>
              <a:defRPr/>
            </a:pPr>
            <a:r>
              <a:rPr lang="ru-RU"/>
              <a:t>Государственное автономное образовательное учреждение дополнительного профессионального образования «Институт развития образования Республики Татарстан»</a:t>
            </a:r>
          </a:p>
        </p:txBody>
      </p:sp>
      <p:pic>
        <p:nvPicPr>
          <p:cNvPr id="21512" name="Picture 4" descr="C:\Users\irort\Desktop\90 лет\Выступление на конференцию 6.12.18\логотипы\для максибита\Институт ЮНЕСКО по информационным технологиям в образовании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7333" y="1073123"/>
            <a:ext cx="2843212" cy="129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203848" y="963613"/>
            <a:ext cx="5616575" cy="9842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chemeClr val="accent2">
                    <a:lumMod val="75000"/>
                  </a:schemeClr>
                </a:solidFill>
                <a:latin typeface="+mn-lt"/>
                <a:cs typeface="+mn-cs"/>
              </a:rPr>
              <a:t>НАСТАВНИКИ ПРОЕКТА: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>
                <a:solidFill>
                  <a:srgbClr val="2D7A8F"/>
                </a:solidFill>
                <a:latin typeface="+mn-lt"/>
                <a:cs typeface="+mn-cs"/>
              </a:rPr>
              <a:t>ИНСТИТУТ ИНФОРМАЦИОННЫХ ТЕХНОЛОГИЙ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>
                <a:solidFill>
                  <a:srgbClr val="2D7A8F"/>
                </a:solidFill>
                <a:latin typeface="+mn-lt"/>
                <a:cs typeface="+mn-cs"/>
              </a:rPr>
              <a:t>В ОБРАЗОВАНИИ ЮНЕСКО</a:t>
            </a:r>
          </a:p>
        </p:txBody>
      </p:sp>
      <p:pic>
        <p:nvPicPr>
          <p:cNvPr id="21514" name="Picture 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7465" t="13370" r="36642" b="66463"/>
          <a:stretch>
            <a:fillRect/>
          </a:stretch>
        </p:blipFill>
        <p:spPr bwMode="auto">
          <a:xfrm>
            <a:off x="1835150" y="2882900"/>
            <a:ext cx="1711325" cy="1881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5" name="Picture 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7465" t="41405" r="36642" b="50568"/>
          <a:stretch>
            <a:fillRect/>
          </a:stretch>
        </p:blipFill>
        <p:spPr bwMode="auto">
          <a:xfrm>
            <a:off x="155575" y="2324836"/>
            <a:ext cx="156051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6" name="Picture 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7465" t="56396" r="36642" b="37209"/>
          <a:stretch>
            <a:fillRect/>
          </a:stretch>
        </p:blipFill>
        <p:spPr bwMode="auto">
          <a:xfrm>
            <a:off x="179388" y="3592513"/>
            <a:ext cx="1550987" cy="541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7" name="Picture 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7465" t="50002" r="36868" b="43604"/>
          <a:stretch>
            <a:fillRect/>
          </a:stretch>
        </p:blipFill>
        <p:spPr bwMode="auto">
          <a:xfrm>
            <a:off x="173038" y="4216400"/>
            <a:ext cx="1543050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8" name="Picture 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7465" t="33691" r="36642" b="59866"/>
          <a:stretch>
            <a:fillRect/>
          </a:stretch>
        </p:blipFill>
        <p:spPr bwMode="auto">
          <a:xfrm>
            <a:off x="160177" y="2990679"/>
            <a:ext cx="1555911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2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4781" t="66072" r="29123" b="7266"/>
          <a:stretch>
            <a:fillRect/>
          </a:stretch>
        </p:blipFill>
        <p:spPr bwMode="auto">
          <a:xfrm>
            <a:off x="3633707" y="1889125"/>
            <a:ext cx="3284106" cy="209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98286" y="2485710"/>
            <a:ext cx="3005187" cy="2213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5530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Box 3"/>
          <p:cNvSpPr txBox="1">
            <a:spLocks noChangeArrowheads="1"/>
          </p:cNvSpPr>
          <p:nvPr/>
        </p:nvSpPr>
        <p:spPr bwMode="auto">
          <a:xfrm>
            <a:off x="1198563" y="446088"/>
            <a:ext cx="7726362" cy="33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ru-RU" altLang="ru-RU" sz="1700">
              <a:solidFill>
                <a:srgbClr val="FFFFFF"/>
              </a:solidFill>
              <a:latin typeface="Open Sans"/>
              <a:ea typeface="Open Sans"/>
              <a:cs typeface="Open Sans"/>
            </a:endParaRPr>
          </a:p>
        </p:txBody>
      </p:sp>
      <p:sp>
        <p:nvSpPr>
          <p:cNvPr id="11267" name="Прямоугольник 4"/>
          <p:cNvSpPr>
            <a:spLocks noChangeArrowheads="1"/>
          </p:cNvSpPr>
          <p:nvPr/>
        </p:nvSpPr>
        <p:spPr bwMode="auto">
          <a:xfrm>
            <a:off x="542925" y="2660650"/>
            <a:ext cx="87249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ru-RU" altLang="ru-RU" sz="4500" b="1">
              <a:solidFill>
                <a:srgbClr val="FFFFFF"/>
              </a:solidFill>
              <a:latin typeface="Open Sans"/>
              <a:ea typeface="Open Sans"/>
              <a:cs typeface="Open Sans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0" y="-12700"/>
            <a:ext cx="9144000" cy="917575"/>
          </a:xfrm>
          <a:prstGeom prst="rect">
            <a:avLst/>
          </a:prstGeom>
          <a:solidFill>
            <a:srgbClr val="206A75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8580" tIns="34290" rIns="68580" bIns="3429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solidFill>
                  <a:schemeClr val="bg1"/>
                </a:solidFill>
              </a:rPr>
              <a:t>         Электронная площадка «Школа наставничества» 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123643" y="64700"/>
            <a:ext cx="590966" cy="762107"/>
          </a:xfrm>
          <a:prstGeom prst="rect">
            <a:avLst/>
          </a:prstGeom>
          <a:effectLst>
            <a:glow>
              <a:srgbClr val="206A75"/>
            </a:glow>
          </a:effectLst>
          <a:scene3d>
            <a:camera prst="orthographicFront"/>
            <a:lightRig rig="threePt" dir="t"/>
          </a:scene3d>
          <a:sp3d extrusionH="76200" contourW="139700" prstMaterial="legacyWireframe">
            <a:extrusionClr>
              <a:srgbClr val="206A75"/>
            </a:extrusionClr>
            <a:contourClr>
              <a:srgbClr val="206A75"/>
            </a:contourClr>
          </a:sp3d>
        </p:spPr>
      </p:pic>
      <p:pic>
        <p:nvPicPr>
          <p:cNvPr id="38" name="Рисунок 37"/>
          <p:cNvPicPr/>
          <p:nvPr/>
        </p:nvPicPr>
        <p:blipFill rotWithShape="1">
          <a:blip r:embed="rId4"/>
          <a:srcRect l="58823" t="9106" r="25370" b="77811"/>
          <a:stretch/>
        </p:blipFill>
        <p:spPr bwMode="auto">
          <a:xfrm>
            <a:off x="6300192" y="1192192"/>
            <a:ext cx="2736304" cy="717810"/>
          </a:xfrm>
          <a:prstGeom prst="rect">
            <a:avLst/>
          </a:prstGeom>
          <a:solidFill>
            <a:srgbClr val="397D8B"/>
          </a:solidFill>
          <a:ln>
            <a:solidFill>
              <a:srgbClr val="397D8B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01600" prst="riblet"/>
          </a:sp3d>
          <a:extLst/>
        </p:spPr>
      </p:pic>
      <p:sp>
        <p:nvSpPr>
          <p:cNvPr id="2" name="TextBox 1"/>
          <p:cNvSpPr txBox="1"/>
          <p:nvPr/>
        </p:nvSpPr>
        <p:spPr>
          <a:xfrm>
            <a:off x="179388" y="1292225"/>
            <a:ext cx="6294224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ru-RU" dirty="0">
                <a:latin typeface="+mn-lt"/>
                <a:cs typeface="+mn-cs"/>
              </a:rPr>
              <a:t>Вход на электронную площадки «Школа наставничества»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latin typeface="+mn-lt"/>
                <a:cs typeface="+mn-cs"/>
              </a:rPr>
              <a:t>        - сайт ИРО РТ (режим </a:t>
            </a:r>
            <a:r>
              <a:rPr lang="ru-RU" dirty="0" smtClean="0">
                <a:latin typeface="+mn-lt"/>
                <a:cs typeface="+mn-cs"/>
              </a:rPr>
              <a:t>доступа: </a:t>
            </a:r>
            <a:r>
              <a:rPr lang="en-US" dirty="0">
                <a:latin typeface="+mn-lt"/>
                <a:cs typeface="+mn-cs"/>
                <a:hlinkClick r:id="rId5"/>
              </a:rPr>
              <a:t>http://nastavnikrt.ru/</a:t>
            </a:r>
            <a:r>
              <a:rPr lang="ru-RU" dirty="0">
                <a:latin typeface="+mn-lt"/>
                <a:cs typeface="+mn-cs"/>
              </a:rPr>
              <a:t> )  </a:t>
            </a:r>
          </a:p>
        </p:txBody>
      </p:sp>
      <p:sp>
        <p:nvSpPr>
          <p:cNvPr id="11272" name="TextBox 30"/>
          <p:cNvSpPr txBox="1">
            <a:spLocks noChangeArrowheads="1"/>
          </p:cNvSpPr>
          <p:nvPr/>
        </p:nvSpPr>
        <p:spPr bwMode="auto">
          <a:xfrm>
            <a:off x="179388" y="2411413"/>
            <a:ext cx="392299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dirty="0">
                <a:latin typeface="Calibri" panose="020F0502020204030204" pitchFamily="34" charset="0"/>
              </a:rPr>
              <a:t>2. </a:t>
            </a:r>
            <a:r>
              <a:rPr lang="ru-RU" altLang="ru-RU" dirty="0" smtClean="0">
                <a:latin typeface="Calibri" panose="020F0502020204030204" pitchFamily="34" charset="0"/>
              </a:rPr>
              <a:t>Воспользуйтесь </a:t>
            </a:r>
            <a:r>
              <a:rPr lang="ru-RU" altLang="ru-RU" dirty="0">
                <a:latin typeface="Calibri" panose="020F0502020204030204" pitchFamily="34" charset="0"/>
              </a:rPr>
              <a:t>гостевым входом  </a:t>
            </a:r>
          </a:p>
        </p:txBody>
      </p:sp>
      <p:pic>
        <p:nvPicPr>
          <p:cNvPr id="11273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1253" t="38557" r="19164" b="40295"/>
          <a:stretch>
            <a:fillRect/>
          </a:stretch>
        </p:blipFill>
        <p:spPr bwMode="auto">
          <a:xfrm>
            <a:off x="4200525" y="2038589"/>
            <a:ext cx="3319462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Прямая со стрелкой 5"/>
          <p:cNvCxnSpPr>
            <a:endCxn id="35" idx="2"/>
          </p:cNvCxnSpPr>
          <p:nvPr/>
        </p:nvCxnSpPr>
        <p:spPr>
          <a:xfrm>
            <a:off x="3203848" y="2756066"/>
            <a:ext cx="942790" cy="286544"/>
          </a:xfrm>
          <a:prstGeom prst="straightConnector1">
            <a:avLst/>
          </a:prstGeom>
          <a:ln w="28575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Овал 34"/>
          <p:cNvSpPr/>
          <p:nvPr/>
        </p:nvSpPr>
        <p:spPr>
          <a:xfrm>
            <a:off x="4146638" y="2852903"/>
            <a:ext cx="879475" cy="379413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319100" y="3338734"/>
            <a:ext cx="850579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 smtClean="0"/>
              <a:t>Вебинар</a:t>
            </a:r>
            <a:r>
              <a:rPr lang="ru-RU" dirty="0" smtClean="0"/>
              <a:t>: «Наставничество </a:t>
            </a:r>
            <a:r>
              <a:rPr lang="ru-RU" dirty="0"/>
              <a:t>как форма непрерывного образования и профессиональной самореализации педагога».</a:t>
            </a:r>
            <a:br>
              <a:rPr lang="ru-RU" dirty="0"/>
            </a:br>
            <a:r>
              <a:rPr lang="ru-RU" dirty="0" smtClean="0"/>
              <a:t>Дата: 12.12.2018 </a:t>
            </a:r>
            <a:r>
              <a:rPr lang="ru-RU" dirty="0"/>
              <a:t>года в 15 часов 30 минут. </a:t>
            </a:r>
          </a:p>
          <a:p>
            <a:r>
              <a:rPr lang="ru-RU" dirty="0" smtClean="0"/>
              <a:t>Перейти </a:t>
            </a:r>
            <a:r>
              <a:rPr lang="ru-RU" dirty="0"/>
              <a:t>по ссылке: </a:t>
            </a:r>
            <a:r>
              <a:rPr lang="ru-RU" dirty="0">
                <a:hlinkClick r:id="rId7"/>
              </a:rPr>
              <a:t>http://</a:t>
            </a:r>
            <a:r>
              <a:rPr lang="ru-RU" dirty="0" smtClean="0">
                <a:hlinkClick r:id="rId7"/>
              </a:rPr>
              <a:t>irort.ru/ru/node/346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472310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98658" y="445754"/>
            <a:ext cx="7726680" cy="330860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endParaRPr lang="ru-RU" sz="1700">
              <a:solidFill>
                <a:prstClr val="white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19125" y="1974015"/>
            <a:ext cx="8724875" cy="761747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/>
            <a:endParaRPr lang="ru-RU" sz="4500" b="1">
              <a:solidFill>
                <a:prstClr val="white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297311" y="3940858"/>
            <a:ext cx="4572000" cy="346249"/>
          </a:xfrm>
          <a:prstGeom prst="rect">
            <a:avLst/>
          </a:prstGeom>
        </p:spPr>
        <p:txBody>
          <a:bodyPr lIns="68580" tIns="34290" rIns="68580" bIns="34290">
            <a:spAutoFit/>
          </a:bodyPr>
          <a:lstStyle/>
          <a:p>
            <a:pPr algn="ctr"/>
            <a:endParaRPr lang="ru-RU">
              <a:solidFill>
                <a:prstClr val="white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0" y="-13206"/>
            <a:ext cx="9144000" cy="917917"/>
          </a:xfrm>
          <a:prstGeom prst="rect">
            <a:avLst/>
          </a:prstGeom>
          <a:solidFill>
            <a:srgbClr val="206A75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</a:rPr>
              <a:t>         </a:t>
            </a:r>
            <a:r>
              <a:rPr lang="ru-RU" sz="1400" b="1" dirty="0">
                <a:solidFill>
                  <a:schemeClr val="bg1"/>
                </a:solidFill>
              </a:rPr>
              <a:t>Государственное автономное образовательное учреждение дополнительного профессионального образования «ИНСТИТУТ РАЗВИТИЯ ОБРАЗОВАНИЯ РЕСПУБЛИКИ ТАТАРСТАН»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3643" y="64700"/>
            <a:ext cx="590966" cy="762107"/>
          </a:xfrm>
          <a:prstGeom prst="rect">
            <a:avLst/>
          </a:prstGeom>
          <a:effectLst>
            <a:glow>
              <a:srgbClr val="206A75"/>
            </a:glow>
          </a:effectLst>
          <a:scene3d>
            <a:camera prst="orthographicFront"/>
            <a:lightRig rig="threePt" dir="t"/>
          </a:scene3d>
          <a:sp3d extrusionH="76200" contourW="139700" prstMaterial="legacyWireframe">
            <a:extrusionClr>
              <a:srgbClr val="206A75"/>
            </a:extrusionClr>
            <a:contourClr>
              <a:srgbClr val="206A75"/>
            </a:contourClr>
          </a:sp3d>
        </p:spPr>
      </p:pic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123643" y="4767263"/>
            <a:ext cx="8906057" cy="273844"/>
          </a:xfrm>
        </p:spPr>
        <p:txBody>
          <a:bodyPr/>
          <a:lstStyle/>
          <a:p>
            <a:r>
              <a:rPr lang="ru-RU" dirty="0" smtClean="0"/>
              <a:t>Государственное автономное образовательное учреждение дополнительного профессионального образования «Институт развития образования Республики Татарстан»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714609" y="1275606"/>
            <a:ext cx="756084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3600" b="1" dirty="0" smtClean="0">
              <a:solidFill>
                <a:srgbClr val="2A6A6C"/>
              </a:solidFill>
            </a:endParaRPr>
          </a:p>
          <a:p>
            <a:pPr algn="ctr"/>
            <a:r>
              <a:rPr lang="ru-RU" sz="3600" b="1" dirty="0" smtClean="0">
                <a:solidFill>
                  <a:srgbClr val="3A7982"/>
                </a:solidFill>
              </a:rPr>
              <a:t>ПРИГЛАШАЕМ </a:t>
            </a:r>
            <a:r>
              <a:rPr lang="ru-RU" sz="3600" b="1" dirty="0">
                <a:solidFill>
                  <a:srgbClr val="3A7982"/>
                </a:solidFill>
              </a:rPr>
              <a:t>К КОНСТРУКТИВНОМУ ДИАЛОГУ</a:t>
            </a:r>
          </a:p>
          <a:p>
            <a:pPr algn="ctr"/>
            <a:endParaRPr lang="ru-RU" sz="3600" b="1" dirty="0">
              <a:solidFill>
                <a:srgbClr val="2C6D7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87958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4933</TotalTime>
  <Words>360</Words>
  <Application>Microsoft Office PowerPoint</Application>
  <PresentationFormat>Экран (16:9)</PresentationFormat>
  <Paragraphs>87</Paragraphs>
  <Slides>9</Slides>
  <Notes>8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0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Сергей Яковенко</dc:creator>
  <cp:lastModifiedBy>1</cp:lastModifiedBy>
  <cp:revision>284</cp:revision>
  <cp:lastPrinted>2018-12-04T11:28:06Z</cp:lastPrinted>
  <dcterms:created xsi:type="dcterms:W3CDTF">2018-06-09T04:04:21Z</dcterms:created>
  <dcterms:modified xsi:type="dcterms:W3CDTF">2018-12-12T05:23:16Z</dcterms:modified>
</cp:coreProperties>
</file>